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handoutMasterIdLst>
    <p:handoutMasterId r:id="rId30"/>
  </p:handoutMasterIdLst>
  <p:sldIdLst>
    <p:sldId id="257" r:id="rId2"/>
    <p:sldId id="395" r:id="rId3"/>
    <p:sldId id="418" r:id="rId4"/>
    <p:sldId id="414" r:id="rId5"/>
    <p:sldId id="417" r:id="rId6"/>
    <p:sldId id="423" r:id="rId7"/>
    <p:sldId id="440" r:id="rId8"/>
    <p:sldId id="441" r:id="rId9"/>
    <p:sldId id="442" r:id="rId10"/>
    <p:sldId id="412" r:id="rId11"/>
    <p:sldId id="411" r:id="rId12"/>
    <p:sldId id="424" r:id="rId13"/>
    <p:sldId id="425" r:id="rId14"/>
    <p:sldId id="426" r:id="rId15"/>
    <p:sldId id="427" r:id="rId16"/>
    <p:sldId id="408" r:id="rId17"/>
    <p:sldId id="428" r:id="rId18"/>
    <p:sldId id="444" r:id="rId19"/>
    <p:sldId id="452" r:id="rId20"/>
    <p:sldId id="453" r:id="rId21"/>
    <p:sldId id="454" r:id="rId22"/>
    <p:sldId id="445" r:id="rId23"/>
    <p:sldId id="446" r:id="rId24"/>
    <p:sldId id="448" r:id="rId25"/>
    <p:sldId id="451" r:id="rId26"/>
    <p:sldId id="457" r:id="rId27"/>
    <p:sldId id="458" r:id="rId28"/>
  </p:sldIdLst>
  <p:sldSz cx="9144000" cy="6858000" type="screen4x3"/>
  <p:notesSz cx="7099300" cy="10234613"/>
  <p:defaultTextStyle>
    <a:defPPr>
      <a:defRPr lang="en-AU"/>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86355" autoAdjust="0"/>
  </p:normalViewPr>
  <p:slideViewPr>
    <p:cSldViewPr>
      <p:cViewPr varScale="1">
        <p:scale>
          <a:sx n="61" d="100"/>
          <a:sy n="61" d="100"/>
        </p:scale>
        <p:origin x="1572"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2"/>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defTabSz="990600">
              <a:defRPr sz="1300"/>
            </a:lvl1pPr>
          </a:lstStyle>
          <a:p>
            <a:endParaRPr lang="en-AU"/>
          </a:p>
        </p:txBody>
      </p:sp>
      <p:sp>
        <p:nvSpPr>
          <p:cNvPr id="68611" name="Rectangle 3"/>
          <p:cNvSpPr>
            <a:spLocks noGrp="1" noChangeArrowheads="1"/>
          </p:cNvSpPr>
          <p:nvPr>
            <p:ph type="dt" sz="quarter" idx="1"/>
          </p:nvPr>
        </p:nvSpPr>
        <p:spPr bwMode="auto">
          <a:xfrm>
            <a:off x="4021138" y="0"/>
            <a:ext cx="3076575" cy="511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r" defTabSz="990600">
              <a:defRPr sz="1300"/>
            </a:lvl1pPr>
          </a:lstStyle>
          <a:p>
            <a:endParaRPr lang="en-AU"/>
          </a:p>
        </p:txBody>
      </p:sp>
      <p:sp>
        <p:nvSpPr>
          <p:cNvPr id="68612" name="Rectangle 4"/>
          <p:cNvSpPr>
            <a:spLocks noGrp="1" noChangeArrowheads="1"/>
          </p:cNvSpPr>
          <p:nvPr>
            <p:ph type="ftr" sz="quarter" idx="2"/>
          </p:nvPr>
        </p:nvSpPr>
        <p:spPr bwMode="auto">
          <a:xfrm>
            <a:off x="0" y="9721850"/>
            <a:ext cx="3076575" cy="511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defTabSz="990600">
              <a:defRPr sz="1300"/>
            </a:lvl1pPr>
          </a:lstStyle>
          <a:p>
            <a:endParaRPr lang="en-AU"/>
          </a:p>
        </p:txBody>
      </p:sp>
      <p:sp>
        <p:nvSpPr>
          <p:cNvPr id="68613" name="Rectangle 5"/>
          <p:cNvSpPr>
            <a:spLocks noGrp="1" noChangeArrowheads="1"/>
          </p:cNvSpPr>
          <p:nvPr>
            <p:ph type="sldNum" sz="quarter" idx="3"/>
          </p:nvPr>
        </p:nvSpPr>
        <p:spPr bwMode="auto">
          <a:xfrm>
            <a:off x="4021138" y="9721850"/>
            <a:ext cx="3076575" cy="511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r" defTabSz="990600">
              <a:defRPr sz="1300"/>
            </a:lvl1pPr>
          </a:lstStyle>
          <a:p>
            <a:fld id="{A6F27840-96A9-4E1C-A6B6-E54C7BB35671}" type="slidenum">
              <a:rPr lang="en-AU"/>
              <a:pPr/>
              <a:t>‹#›</a:t>
            </a:fld>
            <a:endParaRPr lang="en-AU"/>
          </a:p>
        </p:txBody>
      </p:sp>
    </p:spTree>
    <p:extLst>
      <p:ext uri="{BB962C8B-B14F-4D97-AF65-F5344CB8AC3E}">
        <p14:creationId xmlns:p14="http://schemas.microsoft.com/office/powerpoint/2010/main" val="298936230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2.png>
</file>

<file path=ppt/media/image13.jpeg>
</file>

<file path=ppt/media/image14.jpg>
</file>

<file path=ppt/media/image15.jpeg>
</file>

<file path=ppt/media/image15.png>
</file>

<file path=ppt/media/image16.png>
</file>

<file path=ppt/media/image17.png>
</file>

<file path=ppt/media/image18.jpeg>
</file>

<file path=ppt/media/image18.png>
</file>

<file path=ppt/media/image19.jpeg>
</file>

<file path=ppt/media/image2.jpeg>
</file>

<file path=ppt/media/image20.jpeg>
</file>

<file path=ppt/media/image21.png>
</file>

<file path=ppt/media/image3.png>
</file>

<file path=ppt/media/image4.jpg>
</file>

<file path=ppt/media/image5.jpe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defTabSz="990600">
              <a:defRPr sz="1300"/>
            </a:lvl1pPr>
          </a:lstStyle>
          <a:p>
            <a:endParaRPr lang="en-AU"/>
          </a:p>
        </p:txBody>
      </p:sp>
      <p:sp>
        <p:nvSpPr>
          <p:cNvPr id="3075" name="Rectangle 3"/>
          <p:cNvSpPr>
            <a:spLocks noGrp="1" noChangeArrowheads="1"/>
          </p:cNvSpPr>
          <p:nvPr>
            <p:ph type="dt" idx="1"/>
          </p:nvPr>
        </p:nvSpPr>
        <p:spPr bwMode="auto">
          <a:xfrm>
            <a:off x="4021138" y="0"/>
            <a:ext cx="3076575" cy="511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r" defTabSz="990600">
              <a:defRPr sz="1300"/>
            </a:lvl1pPr>
          </a:lstStyle>
          <a:p>
            <a:endParaRPr lang="en-AU"/>
          </a:p>
        </p:txBody>
      </p:sp>
      <p:sp>
        <p:nvSpPr>
          <p:cNvPr id="3076" name="Rectangle 4"/>
          <p:cNvSpPr>
            <a:spLocks noGrp="1" noRot="1" noChangeAspect="1" noChangeArrowheads="1" noTextEdit="1"/>
          </p:cNvSpPr>
          <p:nvPr>
            <p:ph type="sldImg" idx="2"/>
          </p:nvPr>
        </p:nvSpPr>
        <p:spPr bwMode="auto">
          <a:xfrm>
            <a:off x="990600" y="768350"/>
            <a:ext cx="5118100" cy="3836988"/>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 uri="{53640926-AAD7-44d8-BBD7-CCE9431645EC}">
              <a14:shadowObscured xmlns:a14="http://schemas.microsoft.com/office/drawing/2010/main" xmlns="" val="1"/>
            </a:ext>
          </a:extLst>
        </p:spPr>
      </p:sp>
      <p:sp>
        <p:nvSpPr>
          <p:cNvPr id="3077" name="Rectangle 5"/>
          <p:cNvSpPr>
            <a:spLocks noGrp="1" noChangeArrowheads="1"/>
          </p:cNvSpPr>
          <p:nvPr>
            <p:ph type="body" sz="quarter" idx="3"/>
          </p:nvPr>
        </p:nvSpPr>
        <p:spPr bwMode="auto">
          <a:xfrm>
            <a:off x="709613" y="4860925"/>
            <a:ext cx="5680075" cy="46053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p>
        </p:txBody>
      </p:sp>
      <p:sp>
        <p:nvSpPr>
          <p:cNvPr id="3078" name="Rectangle 6"/>
          <p:cNvSpPr>
            <a:spLocks noGrp="1" noChangeArrowheads="1"/>
          </p:cNvSpPr>
          <p:nvPr>
            <p:ph type="ftr" sz="quarter" idx="4"/>
          </p:nvPr>
        </p:nvSpPr>
        <p:spPr bwMode="auto">
          <a:xfrm>
            <a:off x="0" y="9721850"/>
            <a:ext cx="3076575" cy="511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defTabSz="990600">
              <a:defRPr sz="1300"/>
            </a:lvl1pPr>
          </a:lstStyle>
          <a:p>
            <a:endParaRPr lang="en-AU"/>
          </a:p>
        </p:txBody>
      </p:sp>
      <p:sp>
        <p:nvSpPr>
          <p:cNvPr id="3079" name="Rectangle 7"/>
          <p:cNvSpPr>
            <a:spLocks noGrp="1" noChangeArrowheads="1"/>
          </p:cNvSpPr>
          <p:nvPr>
            <p:ph type="sldNum" sz="quarter" idx="5"/>
          </p:nvPr>
        </p:nvSpPr>
        <p:spPr bwMode="auto">
          <a:xfrm>
            <a:off x="4021138" y="9721850"/>
            <a:ext cx="3076575" cy="511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r" defTabSz="990600">
              <a:defRPr sz="1300"/>
            </a:lvl1pPr>
          </a:lstStyle>
          <a:p>
            <a:fld id="{6C88242B-69E9-496E-B370-8E30DF7222B5}" type="slidenum">
              <a:rPr lang="en-AU"/>
              <a:pPr/>
              <a:t>‹#›</a:t>
            </a:fld>
            <a:endParaRPr lang="en-AU"/>
          </a:p>
        </p:txBody>
      </p:sp>
    </p:spTree>
    <p:extLst>
      <p:ext uri="{BB962C8B-B14F-4D97-AF65-F5344CB8AC3E}">
        <p14:creationId xmlns:p14="http://schemas.microsoft.com/office/powerpoint/2010/main" val="110056372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CEA06E4-1A77-492B-B46A-0B63F34A4A9B}" type="slidenum">
              <a:rPr lang="en-AU"/>
              <a:pPr/>
              <a:t>1</a:t>
            </a:fld>
            <a:endParaRPr lang="en-AU"/>
          </a:p>
        </p:txBody>
      </p:sp>
      <p:sp>
        <p:nvSpPr>
          <p:cNvPr id="6146" name="Rectangle 2"/>
          <p:cNvSpPr>
            <a:spLocks noGrp="1" noRot="1" noChangeAspect="1" noChangeArrowheads="1" noTextEdit="1"/>
          </p:cNvSpPr>
          <p:nvPr>
            <p:ph type="sldImg"/>
          </p:nvPr>
        </p:nvSpPr>
        <p:spPr>
          <a:xfrm>
            <a:off x="992188" y="768350"/>
            <a:ext cx="5114925" cy="3836988"/>
          </a:xfrm>
          <a:ln/>
        </p:spPr>
      </p:sp>
      <p:sp>
        <p:nvSpPr>
          <p:cNvPr id="6147"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749270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CEA06E4-1A77-492B-B46A-0B63F34A4A9B}" type="slidenum">
              <a:rPr lang="en-AU"/>
              <a:pPr/>
              <a:t>2</a:t>
            </a:fld>
            <a:endParaRPr lang="en-AU"/>
          </a:p>
        </p:txBody>
      </p:sp>
      <p:sp>
        <p:nvSpPr>
          <p:cNvPr id="6146" name="Rectangle 2"/>
          <p:cNvSpPr>
            <a:spLocks noGrp="1" noRot="1" noChangeAspect="1" noChangeArrowheads="1" noTextEdit="1"/>
          </p:cNvSpPr>
          <p:nvPr>
            <p:ph type="sldImg"/>
          </p:nvPr>
        </p:nvSpPr>
        <p:spPr>
          <a:xfrm>
            <a:off x="992188" y="768350"/>
            <a:ext cx="5114925" cy="3836988"/>
          </a:xfrm>
          <a:ln/>
        </p:spPr>
      </p:sp>
      <p:sp>
        <p:nvSpPr>
          <p:cNvPr id="6147" name="Rectangle 3"/>
          <p:cNvSpPr>
            <a:spLocks noGrp="1" noChangeArrowheads="1"/>
          </p:cNvSpPr>
          <p:nvPr>
            <p:ph type="body" idx="1"/>
          </p:nvPr>
        </p:nvSpPr>
        <p:spPr/>
        <p:txBody>
          <a:bodyPr/>
          <a:lstStyle/>
          <a:p>
            <a:r>
              <a:rPr lang="en-US" dirty="0" smtClean="0"/>
              <a:t>Mention that</a:t>
            </a:r>
            <a:r>
              <a:rPr lang="en-US" baseline="0" dirty="0" smtClean="0"/>
              <a:t> there are lots of mathematical distributions which describe natural processes.  - Next week we’ll talk about distributions for proportion and survival data.  This week count data.. </a:t>
            </a:r>
            <a:endParaRPr lang="en-US" dirty="0"/>
          </a:p>
        </p:txBody>
      </p:sp>
    </p:spTree>
    <p:extLst>
      <p:ext uri="{BB962C8B-B14F-4D97-AF65-F5344CB8AC3E}">
        <p14:creationId xmlns:p14="http://schemas.microsoft.com/office/powerpoint/2010/main" val="312090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CEA06E4-1A77-492B-B46A-0B63F34A4A9B}" type="slidenum">
              <a:rPr lang="en-AU"/>
              <a:pPr/>
              <a:t>8</a:t>
            </a:fld>
            <a:endParaRPr lang="en-AU"/>
          </a:p>
        </p:txBody>
      </p:sp>
      <p:sp>
        <p:nvSpPr>
          <p:cNvPr id="6146" name="Rectangle 2"/>
          <p:cNvSpPr>
            <a:spLocks noGrp="1" noRot="1" noChangeAspect="1" noChangeArrowheads="1" noTextEdit="1"/>
          </p:cNvSpPr>
          <p:nvPr>
            <p:ph type="sldImg"/>
          </p:nvPr>
        </p:nvSpPr>
        <p:spPr>
          <a:xfrm>
            <a:off x="992188" y="768350"/>
            <a:ext cx="5114925" cy="3836988"/>
          </a:xfrm>
          <a:ln/>
        </p:spPr>
      </p:sp>
      <p:sp>
        <p:nvSpPr>
          <p:cNvPr id="6147" name="Rectangle 3"/>
          <p:cNvSpPr>
            <a:spLocks noGrp="1" noChangeArrowheads="1"/>
          </p:cNvSpPr>
          <p:nvPr>
            <p:ph type="body" idx="1"/>
          </p:nvPr>
        </p:nvSpPr>
        <p:spPr/>
        <p:txBody>
          <a:bodyPr/>
          <a:lstStyle/>
          <a:p>
            <a:r>
              <a:rPr lang="en-US" dirty="0" smtClean="0"/>
              <a:t>Today’s</a:t>
            </a:r>
            <a:r>
              <a:rPr lang="en-US" baseline="0" dirty="0" smtClean="0"/>
              <a:t> lecture will teach you how to model data which is not normally distributed. This is very common in ecology, and there is an extension to Linear Models designed to deal with this problem.  These are known as Generalized Linear Models. </a:t>
            </a:r>
          </a:p>
          <a:p>
            <a:r>
              <a:rPr lang="en-US" baseline="0" dirty="0" smtClean="0"/>
              <a:t>Todays’ lecture – </a:t>
            </a:r>
          </a:p>
          <a:p>
            <a:r>
              <a:rPr lang="en-US" baseline="0" dirty="0" smtClean="0"/>
              <a:t>  - Brief recap of the assumptions of these models </a:t>
            </a:r>
          </a:p>
          <a:p>
            <a:r>
              <a:rPr lang="en-US" baseline="0" dirty="0" smtClean="0"/>
              <a:t>  - Introduction to the components of a Generalized Linear Models</a:t>
            </a:r>
          </a:p>
          <a:p>
            <a:r>
              <a:rPr lang="en-US" baseline="0" dirty="0" smtClean="0"/>
              <a:t>  - Discussion of the </a:t>
            </a:r>
            <a:endParaRPr lang="en-US" dirty="0"/>
          </a:p>
        </p:txBody>
      </p:sp>
    </p:spTree>
    <p:extLst>
      <p:ext uri="{BB962C8B-B14F-4D97-AF65-F5344CB8AC3E}">
        <p14:creationId xmlns:p14="http://schemas.microsoft.com/office/powerpoint/2010/main" val="26982297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92188" y="768350"/>
            <a:ext cx="5114925" cy="3836988"/>
          </a:xfrm>
        </p:spPr>
      </p:sp>
      <p:sp>
        <p:nvSpPr>
          <p:cNvPr id="3" name="Notes Placeholder 2"/>
          <p:cNvSpPr>
            <a:spLocks noGrp="1"/>
          </p:cNvSpPr>
          <p:nvPr>
            <p:ph type="body" idx="1"/>
          </p:nvPr>
        </p:nvSpPr>
        <p:spPr/>
        <p:txBody>
          <a:bodyPr/>
          <a:lstStyle/>
          <a:p>
            <a:r>
              <a:rPr lang="en-IE" dirty="0" smtClean="0"/>
              <a:t>Generate</a:t>
            </a:r>
            <a:r>
              <a:rPr lang="en-IE" baseline="0" dirty="0" smtClean="0"/>
              <a:t> </a:t>
            </a:r>
            <a:r>
              <a:rPr lang="en-IE" baseline="0" dirty="0" err="1" smtClean="0"/>
              <a:t>poisson</a:t>
            </a:r>
            <a:r>
              <a:rPr lang="en-IE" baseline="0" dirty="0" smtClean="0"/>
              <a:t> distribution from birthdays in the class here.. </a:t>
            </a:r>
            <a:endParaRPr lang="en-IE" dirty="0"/>
          </a:p>
        </p:txBody>
      </p:sp>
      <p:sp>
        <p:nvSpPr>
          <p:cNvPr id="4" name="Slide Number Placeholder 3"/>
          <p:cNvSpPr>
            <a:spLocks noGrp="1"/>
          </p:cNvSpPr>
          <p:nvPr>
            <p:ph type="sldNum" sz="quarter" idx="10"/>
          </p:nvPr>
        </p:nvSpPr>
        <p:spPr/>
        <p:txBody>
          <a:bodyPr/>
          <a:lstStyle/>
          <a:p>
            <a:fld id="{6C88242B-69E9-496E-B370-8E30DF7222B5}" type="slidenum">
              <a:rPr lang="en-AU" smtClean="0"/>
              <a:pPr/>
              <a:t>9</a:t>
            </a:fld>
            <a:endParaRPr lang="en-AU"/>
          </a:p>
        </p:txBody>
      </p:sp>
    </p:spTree>
    <p:extLst>
      <p:ext uri="{BB962C8B-B14F-4D97-AF65-F5344CB8AC3E}">
        <p14:creationId xmlns:p14="http://schemas.microsoft.com/office/powerpoint/2010/main" val="7388546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92188" y="768350"/>
            <a:ext cx="5114925" cy="3836988"/>
          </a:xfrm>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10"/>
          </p:nvPr>
        </p:nvSpPr>
        <p:spPr/>
        <p:txBody>
          <a:bodyPr/>
          <a:lstStyle/>
          <a:p>
            <a:fld id="{6C88242B-69E9-496E-B370-8E30DF7222B5}" type="slidenum">
              <a:rPr lang="en-AU" smtClean="0"/>
              <a:pPr/>
              <a:t>11</a:t>
            </a:fld>
            <a:endParaRPr lang="en-AU"/>
          </a:p>
        </p:txBody>
      </p:sp>
    </p:spTree>
    <p:extLst>
      <p:ext uri="{BB962C8B-B14F-4D97-AF65-F5344CB8AC3E}">
        <p14:creationId xmlns:p14="http://schemas.microsoft.com/office/powerpoint/2010/main" val="3995676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92188" y="768350"/>
            <a:ext cx="5114925" cy="3836988"/>
          </a:xfrm>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10"/>
          </p:nvPr>
        </p:nvSpPr>
        <p:spPr/>
        <p:txBody>
          <a:bodyPr/>
          <a:lstStyle/>
          <a:p>
            <a:fld id="{6C88242B-69E9-496E-B370-8E30DF7222B5}" type="slidenum">
              <a:rPr lang="en-AU" smtClean="0"/>
              <a:pPr/>
              <a:t>12</a:t>
            </a:fld>
            <a:endParaRPr lang="en-AU"/>
          </a:p>
        </p:txBody>
      </p:sp>
    </p:spTree>
    <p:extLst>
      <p:ext uri="{BB962C8B-B14F-4D97-AF65-F5344CB8AC3E}">
        <p14:creationId xmlns:p14="http://schemas.microsoft.com/office/powerpoint/2010/main" val="26949751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92188" y="768350"/>
            <a:ext cx="5114925" cy="3836988"/>
          </a:xfrm>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10"/>
          </p:nvPr>
        </p:nvSpPr>
        <p:spPr/>
        <p:txBody>
          <a:bodyPr/>
          <a:lstStyle/>
          <a:p>
            <a:fld id="{6C88242B-69E9-496E-B370-8E30DF7222B5}" type="slidenum">
              <a:rPr lang="en-AU" smtClean="0"/>
              <a:pPr/>
              <a:t>13</a:t>
            </a:fld>
            <a:endParaRPr lang="en-AU"/>
          </a:p>
        </p:txBody>
      </p:sp>
    </p:spTree>
    <p:extLst>
      <p:ext uri="{BB962C8B-B14F-4D97-AF65-F5344CB8AC3E}">
        <p14:creationId xmlns:p14="http://schemas.microsoft.com/office/powerpoint/2010/main" val="3170237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CEA06E4-1A77-492B-B46A-0B63F34A4A9B}" type="slidenum">
              <a:rPr lang="en-AU"/>
              <a:pPr/>
              <a:t>18</a:t>
            </a:fld>
            <a:endParaRPr lang="en-AU"/>
          </a:p>
        </p:txBody>
      </p:sp>
      <p:sp>
        <p:nvSpPr>
          <p:cNvPr id="6146" name="Rectangle 2"/>
          <p:cNvSpPr>
            <a:spLocks noGrp="1" noRot="1" noChangeAspect="1" noChangeArrowheads="1" noTextEdit="1"/>
          </p:cNvSpPr>
          <p:nvPr>
            <p:ph type="sldImg"/>
          </p:nvPr>
        </p:nvSpPr>
        <p:spPr>
          <a:xfrm>
            <a:off x="992188" y="768350"/>
            <a:ext cx="5114925" cy="3836988"/>
          </a:xfrm>
          <a:ln/>
        </p:spPr>
      </p:sp>
      <p:sp>
        <p:nvSpPr>
          <p:cNvPr id="6147"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750724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lvl1pPr>
              <a:defRPr/>
            </a:lvl1pPr>
          </a:lstStyle>
          <a:p>
            <a:endParaRPr lang="en-AU"/>
          </a:p>
        </p:txBody>
      </p:sp>
      <p:sp>
        <p:nvSpPr>
          <p:cNvPr id="5" name="Footer Placeholder 4"/>
          <p:cNvSpPr>
            <a:spLocks noGrp="1"/>
          </p:cNvSpPr>
          <p:nvPr>
            <p:ph type="ftr" sz="quarter" idx="11"/>
          </p:nvPr>
        </p:nvSpPr>
        <p:spPr/>
        <p:txBody>
          <a:bodyPr/>
          <a:lstStyle>
            <a:lvl1pPr>
              <a:defRPr/>
            </a:lvl1pPr>
          </a:lstStyle>
          <a:p>
            <a:endParaRPr lang="en-AU"/>
          </a:p>
        </p:txBody>
      </p:sp>
      <p:sp>
        <p:nvSpPr>
          <p:cNvPr id="6" name="Slide Number Placeholder 5"/>
          <p:cNvSpPr>
            <a:spLocks noGrp="1"/>
          </p:cNvSpPr>
          <p:nvPr>
            <p:ph type="sldNum" sz="quarter" idx="12"/>
          </p:nvPr>
        </p:nvSpPr>
        <p:spPr/>
        <p:txBody>
          <a:bodyPr/>
          <a:lstStyle>
            <a:lvl1pPr>
              <a:defRPr/>
            </a:lvl1pPr>
          </a:lstStyle>
          <a:p>
            <a:fld id="{FD1700E1-BEB7-4B7F-A0EE-1F17B9CCC216}" type="slidenum">
              <a:rPr lang="en-AU"/>
              <a:pPr/>
              <a:t>‹#›</a:t>
            </a:fld>
            <a:endParaRPr lang="en-AU"/>
          </a:p>
        </p:txBody>
      </p:sp>
    </p:spTree>
    <p:extLst>
      <p:ext uri="{BB962C8B-B14F-4D97-AF65-F5344CB8AC3E}">
        <p14:creationId xmlns:p14="http://schemas.microsoft.com/office/powerpoint/2010/main" val="3855516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lvl1pPr>
              <a:defRPr/>
            </a:lvl1pPr>
          </a:lstStyle>
          <a:p>
            <a:endParaRPr lang="en-AU"/>
          </a:p>
        </p:txBody>
      </p:sp>
      <p:sp>
        <p:nvSpPr>
          <p:cNvPr id="5" name="Footer Placeholder 4"/>
          <p:cNvSpPr>
            <a:spLocks noGrp="1"/>
          </p:cNvSpPr>
          <p:nvPr>
            <p:ph type="ftr" sz="quarter" idx="11"/>
          </p:nvPr>
        </p:nvSpPr>
        <p:spPr/>
        <p:txBody>
          <a:bodyPr/>
          <a:lstStyle>
            <a:lvl1pPr>
              <a:defRPr/>
            </a:lvl1pPr>
          </a:lstStyle>
          <a:p>
            <a:endParaRPr lang="en-AU"/>
          </a:p>
        </p:txBody>
      </p:sp>
      <p:sp>
        <p:nvSpPr>
          <p:cNvPr id="6" name="Slide Number Placeholder 5"/>
          <p:cNvSpPr>
            <a:spLocks noGrp="1"/>
          </p:cNvSpPr>
          <p:nvPr>
            <p:ph type="sldNum" sz="quarter" idx="12"/>
          </p:nvPr>
        </p:nvSpPr>
        <p:spPr/>
        <p:txBody>
          <a:bodyPr/>
          <a:lstStyle>
            <a:lvl1pPr>
              <a:defRPr/>
            </a:lvl1pPr>
          </a:lstStyle>
          <a:p>
            <a:fld id="{F8BE831B-976C-4CC7-BD6C-7E6A3418CCA1}" type="slidenum">
              <a:rPr lang="en-AU"/>
              <a:pPr/>
              <a:t>‹#›</a:t>
            </a:fld>
            <a:endParaRPr lang="en-AU"/>
          </a:p>
        </p:txBody>
      </p:sp>
    </p:spTree>
    <p:extLst>
      <p:ext uri="{BB962C8B-B14F-4D97-AF65-F5344CB8AC3E}">
        <p14:creationId xmlns:p14="http://schemas.microsoft.com/office/powerpoint/2010/main" val="3380327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lvl1pPr>
              <a:defRPr/>
            </a:lvl1pPr>
          </a:lstStyle>
          <a:p>
            <a:endParaRPr lang="en-AU"/>
          </a:p>
        </p:txBody>
      </p:sp>
      <p:sp>
        <p:nvSpPr>
          <p:cNvPr id="5" name="Footer Placeholder 4"/>
          <p:cNvSpPr>
            <a:spLocks noGrp="1"/>
          </p:cNvSpPr>
          <p:nvPr>
            <p:ph type="ftr" sz="quarter" idx="11"/>
          </p:nvPr>
        </p:nvSpPr>
        <p:spPr/>
        <p:txBody>
          <a:bodyPr/>
          <a:lstStyle>
            <a:lvl1pPr>
              <a:defRPr/>
            </a:lvl1pPr>
          </a:lstStyle>
          <a:p>
            <a:endParaRPr lang="en-AU"/>
          </a:p>
        </p:txBody>
      </p:sp>
      <p:sp>
        <p:nvSpPr>
          <p:cNvPr id="6" name="Slide Number Placeholder 5"/>
          <p:cNvSpPr>
            <a:spLocks noGrp="1"/>
          </p:cNvSpPr>
          <p:nvPr>
            <p:ph type="sldNum" sz="quarter" idx="12"/>
          </p:nvPr>
        </p:nvSpPr>
        <p:spPr/>
        <p:txBody>
          <a:bodyPr/>
          <a:lstStyle>
            <a:lvl1pPr>
              <a:defRPr/>
            </a:lvl1pPr>
          </a:lstStyle>
          <a:p>
            <a:fld id="{56E270C7-ACBB-47C5-8FCB-0C4AA60D032F}" type="slidenum">
              <a:rPr lang="en-AU"/>
              <a:pPr/>
              <a:t>‹#›</a:t>
            </a:fld>
            <a:endParaRPr lang="en-AU"/>
          </a:p>
        </p:txBody>
      </p:sp>
    </p:spTree>
    <p:extLst>
      <p:ext uri="{BB962C8B-B14F-4D97-AF65-F5344CB8AC3E}">
        <p14:creationId xmlns:p14="http://schemas.microsoft.com/office/powerpoint/2010/main" val="4385804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AU"/>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a:xfrm>
            <a:off x="457200" y="6245225"/>
            <a:ext cx="2133600" cy="476250"/>
          </a:xfrm>
        </p:spPr>
        <p:txBody>
          <a:bodyPr/>
          <a:lstStyle>
            <a:lvl1pPr>
              <a:defRPr/>
            </a:lvl1pPr>
          </a:lstStyle>
          <a:p>
            <a:endParaRPr lang="en-AU"/>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endParaRPr lang="en-AU"/>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B7E516E0-150D-4CC9-B21D-3F70CD590F88}" type="slidenum">
              <a:rPr lang="en-AU"/>
              <a:pPr/>
              <a:t>‹#›</a:t>
            </a:fld>
            <a:endParaRPr lang="en-AU"/>
          </a:p>
        </p:txBody>
      </p:sp>
    </p:spTree>
    <p:extLst>
      <p:ext uri="{BB962C8B-B14F-4D97-AF65-F5344CB8AC3E}">
        <p14:creationId xmlns:p14="http://schemas.microsoft.com/office/powerpoint/2010/main" val="8446424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AU"/>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quarter" idx="2"/>
          </p:nvPr>
        </p:nvSpPr>
        <p:spPr>
          <a:xfrm>
            <a:off x="4648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Content Placeholder 4"/>
          <p:cNvSpPr>
            <a:spLocks noGrp="1"/>
          </p:cNvSpPr>
          <p:nvPr>
            <p:ph sz="quarter" idx="3"/>
          </p:nvPr>
        </p:nvSpPr>
        <p:spPr>
          <a:xfrm>
            <a:off x="4648200" y="3938588"/>
            <a:ext cx="4038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6" name="Date Placeholder 5"/>
          <p:cNvSpPr>
            <a:spLocks noGrp="1"/>
          </p:cNvSpPr>
          <p:nvPr>
            <p:ph type="dt" sz="half" idx="10"/>
          </p:nvPr>
        </p:nvSpPr>
        <p:spPr>
          <a:xfrm>
            <a:off x="457200" y="6245225"/>
            <a:ext cx="2133600" cy="476250"/>
          </a:xfrm>
        </p:spPr>
        <p:txBody>
          <a:bodyPr/>
          <a:lstStyle>
            <a:lvl1pPr>
              <a:defRPr/>
            </a:lvl1pPr>
          </a:lstStyle>
          <a:p>
            <a:endParaRPr lang="en-AU"/>
          </a:p>
        </p:txBody>
      </p:sp>
      <p:sp>
        <p:nvSpPr>
          <p:cNvPr id="7" name="Footer Placeholder 6"/>
          <p:cNvSpPr>
            <a:spLocks noGrp="1"/>
          </p:cNvSpPr>
          <p:nvPr>
            <p:ph type="ftr" sz="quarter" idx="11"/>
          </p:nvPr>
        </p:nvSpPr>
        <p:spPr>
          <a:xfrm>
            <a:off x="3124200" y="6245225"/>
            <a:ext cx="2895600" cy="476250"/>
          </a:xfrm>
        </p:spPr>
        <p:txBody>
          <a:bodyPr/>
          <a:lstStyle>
            <a:lvl1pPr>
              <a:defRPr/>
            </a:lvl1pPr>
          </a:lstStyle>
          <a:p>
            <a:endParaRPr lang="en-AU"/>
          </a:p>
        </p:txBody>
      </p:sp>
      <p:sp>
        <p:nvSpPr>
          <p:cNvPr id="8" name="Slide Number Placeholder 7"/>
          <p:cNvSpPr>
            <a:spLocks noGrp="1"/>
          </p:cNvSpPr>
          <p:nvPr>
            <p:ph type="sldNum" sz="quarter" idx="12"/>
          </p:nvPr>
        </p:nvSpPr>
        <p:spPr>
          <a:xfrm>
            <a:off x="6553200" y="6245225"/>
            <a:ext cx="2133600" cy="476250"/>
          </a:xfrm>
        </p:spPr>
        <p:txBody>
          <a:bodyPr/>
          <a:lstStyle>
            <a:lvl1pPr>
              <a:defRPr/>
            </a:lvl1pPr>
          </a:lstStyle>
          <a:p>
            <a:fld id="{00F48267-51CD-4B18-8308-396509DB20E4}" type="slidenum">
              <a:rPr lang="en-AU"/>
              <a:pPr/>
              <a:t>‹#›</a:t>
            </a:fld>
            <a:endParaRPr lang="en-AU"/>
          </a:p>
        </p:txBody>
      </p:sp>
    </p:spTree>
    <p:extLst>
      <p:ext uri="{BB962C8B-B14F-4D97-AF65-F5344CB8AC3E}">
        <p14:creationId xmlns:p14="http://schemas.microsoft.com/office/powerpoint/2010/main" val="18217149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AU"/>
          </a:p>
        </p:txBody>
      </p:sp>
      <p:sp>
        <p:nvSpPr>
          <p:cNvPr id="3" name="Table Placeholder 2"/>
          <p:cNvSpPr>
            <a:spLocks noGrp="1"/>
          </p:cNvSpPr>
          <p:nvPr>
            <p:ph type="tbl" idx="1"/>
          </p:nvPr>
        </p:nvSpPr>
        <p:spPr>
          <a:xfrm>
            <a:off x="457200" y="1600200"/>
            <a:ext cx="8229600" cy="4525963"/>
          </a:xfrm>
        </p:spPr>
        <p:txBody>
          <a:bodyPr/>
          <a:lstStyle/>
          <a:p>
            <a:endParaRPr lang="en-AU"/>
          </a:p>
        </p:txBody>
      </p:sp>
      <p:sp>
        <p:nvSpPr>
          <p:cNvPr id="4" name="Date Placeholder 3"/>
          <p:cNvSpPr>
            <a:spLocks noGrp="1"/>
          </p:cNvSpPr>
          <p:nvPr>
            <p:ph type="dt" sz="half" idx="10"/>
          </p:nvPr>
        </p:nvSpPr>
        <p:spPr>
          <a:xfrm>
            <a:off x="457200" y="6245225"/>
            <a:ext cx="2133600" cy="476250"/>
          </a:xfrm>
        </p:spPr>
        <p:txBody>
          <a:bodyPr/>
          <a:lstStyle>
            <a:lvl1pPr>
              <a:defRPr/>
            </a:lvl1pPr>
          </a:lstStyle>
          <a:p>
            <a:endParaRPr lang="en-AU"/>
          </a:p>
        </p:txBody>
      </p:sp>
      <p:sp>
        <p:nvSpPr>
          <p:cNvPr id="5" name="Footer Placeholder 4"/>
          <p:cNvSpPr>
            <a:spLocks noGrp="1"/>
          </p:cNvSpPr>
          <p:nvPr>
            <p:ph type="ftr" sz="quarter" idx="11"/>
          </p:nvPr>
        </p:nvSpPr>
        <p:spPr>
          <a:xfrm>
            <a:off x="3124200" y="6245225"/>
            <a:ext cx="2895600" cy="476250"/>
          </a:xfrm>
        </p:spPr>
        <p:txBody>
          <a:bodyPr/>
          <a:lstStyle>
            <a:lvl1pPr>
              <a:defRPr/>
            </a:lvl1pPr>
          </a:lstStyle>
          <a:p>
            <a:endParaRPr lang="en-AU"/>
          </a:p>
        </p:txBody>
      </p:sp>
      <p:sp>
        <p:nvSpPr>
          <p:cNvPr id="6" name="Slide Number Placeholder 5"/>
          <p:cNvSpPr>
            <a:spLocks noGrp="1"/>
          </p:cNvSpPr>
          <p:nvPr>
            <p:ph type="sldNum" sz="quarter" idx="12"/>
          </p:nvPr>
        </p:nvSpPr>
        <p:spPr>
          <a:xfrm>
            <a:off x="6553200" y="6245225"/>
            <a:ext cx="2133600" cy="476250"/>
          </a:xfrm>
        </p:spPr>
        <p:txBody>
          <a:bodyPr/>
          <a:lstStyle>
            <a:lvl1pPr>
              <a:defRPr/>
            </a:lvl1pPr>
          </a:lstStyle>
          <a:p>
            <a:fld id="{191D3B71-7EFE-4AC5-A2D3-69BF06CE0A30}" type="slidenum">
              <a:rPr lang="en-AU"/>
              <a:pPr/>
              <a:t>‹#›</a:t>
            </a:fld>
            <a:endParaRPr lang="en-AU"/>
          </a:p>
        </p:txBody>
      </p:sp>
    </p:spTree>
    <p:extLst>
      <p:ext uri="{BB962C8B-B14F-4D97-AF65-F5344CB8AC3E}">
        <p14:creationId xmlns:p14="http://schemas.microsoft.com/office/powerpoint/2010/main" val="1360918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lvl1pPr>
              <a:defRPr/>
            </a:lvl1pPr>
          </a:lstStyle>
          <a:p>
            <a:endParaRPr lang="en-AU"/>
          </a:p>
        </p:txBody>
      </p:sp>
      <p:sp>
        <p:nvSpPr>
          <p:cNvPr id="5" name="Footer Placeholder 4"/>
          <p:cNvSpPr>
            <a:spLocks noGrp="1"/>
          </p:cNvSpPr>
          <p:nvPr>
            <p:ph type="ftr" sz="quarter" idx="11"/>
          </p:nvPr>
        </p:nvSpPr>
        <p:spPr/>
        <p:txBody>
          <a:bodyPr/>
          <a:lstStyle>
            <a:lvl1pPr>
              <a:defRPr/>
            </a:lvl1pPr>
          </a:lstStyle>
          <a:p>
            <a:endParaRPr lang="en-AU"/>
          </a:p>
        </p:txBody>
      </p:sp>
      <p:sp>
        <p:nvSpPr>
          <p:cNvPr id="6" name="Slide Number Placeholder 5"/>
          <p:cNvSpPr>
            <a:spLocks noGrp="1"/>
          </p:cNvSpPr>
          <p:nvPr>
            <p:ph type="sldNum" sz="quarter" idx="12"/>
          </p:nvPr>
        </p:nvSpPr>
        <p:spPr/>
        <p:txBody>
          <a:bodyPr/>
          <a:lstStyle>
            <a:lvl1pPr>
              <a:defRPr/>
            </a:lvl1pPr>
          </a:lstStyle>
          <a:p>
            <a:fld id="{845C653F-82C8-4FDA-9CC4-43EDA9879EDE}" type="slidenum">
              <a:rPr lang="en-AU"/>
              <a:pPr/>
              <a:t>‹#›</a:t>
            </a:fld>
            <a:endParaRPr lang="en-AU"/>
          </a:p>
        </p:txBody>
      </p:sp>
    </p:spTree>
    <p:extLst>
      <p:ext uri="{BB962C8B-B14F-4D97-AF65-F5344CB8AC3E}">
        <p14:creationId xmlns:p14="http://schemas.microsoft.com/office/powerpoint/2010/main" val="26721134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AU"/>
          </a:p>
        </p:txBody>
      </p:sp>
      <p:sp>
        <p:nvSpPr>
          <p:cNvPr id="5" name="Footer Placeholder 4"/>
          <p:cNvSpPr>
            <a:spLocks noGrp="1"/>
          </p:cNvSpPr>
          <p:nvPr>
            <p:ph type="ftr" sz="quarter" idx="11"/>
          </p:nvPr>
        </p:nvSpPr>
        <p:spPr/>
        <p:txBody>
          <a:bodyPr/>
          <a:lstStyle>
            <a:lvl1pPr>
              <a:defRPr/>
            </a:lvl1pPr>
          </a:lstStyle>
          <a:p>
            <a:endParaRPr lang="en-AU"/>
          </a:p>
        </p:txBody>
      </p:sp>
      <p:sp>
        <p:nvSpPr>
          <p:cNvPr id="6" name="Slide Number Placeholder 5"/>
          <p:cNvSpPr>
            <a:spLocks noGrp="1"/>
          </p:cNvSpPr>
          <p:nvPr>
            <p:ph type="sldNum" sz="quarter" idx="12"/>
          </p:nvPr>
        </p:nvSpPr>
        <p:spPr/>
        <p:txBody>
          <a:bodyPr/>
          <a:lstStyle>
            <a:lvl1pPr>
              <a:defRPr/>
            </a:lvl1pPr>
          </a:lstStyle>
          <a:p>
            <a:fld id="{AC5323AF-800F-441D-B6D7-65A65E257E08}" type="slidenum">
              <a:rPr lang="en-AU"/>
              <a:pPr/>
              <a:t>‹#›</a:t>
            </a:fld>
            <a:endParaRPr lang="en-AU"/>
          </a:p>
        </p:txBody>
      </p:sp>
    </p:spTree>
    <p:extLst>
      <p:ext uri="{BB962C8B-B14F-4D97-AF65-F5344CB8AC3E}">
        <p14:creationId xmlns:p14="http://schemas.microsoft.com/office/powerpoint/2010/main" val="317654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lvl1pPr>
              <a:defRPr/>
            </a:lvl1pPr>
          </a:lstStyle>
          <a:p>
            <a:endParaRPr lang="en-AU"/>
          </a:p>
        </p:txBody>
      </p:sp>
      <p:sp>
        <p:nvSpPr>
          <p:cNvPr id="6" name="Footer Placeholder 5"/>
          <p:cNvSpPr>
            <a:spLocks noGrp="1"/>
          </p:cNvSpPr>
          <p:nvPr>
            <p:ph type="ftr" sz="quarter" idx="11"/>
          </p:nvPr>
        </p:nvSpPr>
        <p:spPr/>
        <p:txBody>
          <a:bodyPr/>
          <a:lstStyle>
            <a:lvl1pPr>
              <a:defRPr/>
            </a:lvl1pPr>
          </a:lstStyle>
          <a:p>
            <a:endParaRPr lang="en-AU"/>
          </a:p>
        </p:txBody>
      </p:sp>
      <p:sp>
        <p:nvSpPr>
          <p:cNvPr id="7" name="Slide Number Placeholder 6"/>
          <p:cNvSpPr>
            <a:spLocks noGrp="1"/>
          </p:cNvSpPr>
          <p:nvPr>
            <p:ph type="sldNum" sz="quarter" idx="12"/>
          </p:nvPr>
        </p:nvSpPr>
        <p:spPr/>
        <p:txBody>
          <a:bodyPr/>
          <a:lstStyle>
            <a:lvl1pPr>
              <a:defRPr/>
            </a:lvl1pPr>
          </a:lstStyle>
          <a:p>
            <a:fld id="{1CDEFC22-1764-4C5B-9E71-2AB52F0B63E4}" type="slidenum">
              <a:rPr lang="en-AU"/>
              <a:pPr/>
              <a:t>‹#›</a:t>
            </a:fld>
            <a:endParaRPr lang="en-AU"/>
          </a:p>
        </p:txBody>
      </p:sp>
    </p:spTree>
    <p:extLst>
      <p:ext uri="{BB962C8B-B14F-4D97-AF65-F5344CB8AC3E}">
        <p14:creationId xmlns:p14="http://schemas.microsoft.com/office/powerpoint/2010/main" val="21777931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lvl1pPr>
              <a:defRPr/>
            </a:lvl1pPr>
          </a:lstStyle>
          <a:p>
            <a:endParaRPr lang="en-AU"/>
          </a:p>
        </p:txBody>
      </p:sp>
      <p:sp>
        <p:nvSpPr>
          <p:cNvPr id="8" name="Footer Placeholder 7"/>
          <p:cNvSpPr>
            <a:spLocks noGrp="1"/>
          </p:cNvSpPr>
          <p:nvPr>
            <p:ph type="ftr" sz="quarter" idx="11"/>
          </p:nvPr>
        </p:nvSpPr>
        <p:spPr/>
        <p:txBody>
          <a:bodyPr/>
          <a:lstStyle>
            <a:lvl1pPr>
              <a:defRPr/>
            </a:lvl1pPr>
          </a:lstStyle>
          <a:p>
            <a:endParaRPr lang="en-AU"/>
          </a:p>
        </p:txBody>
      </p:sp>
      <p:sp>
        <p:nvSpPr>
          <p:cNvPr id="9" name="Slide Number Placeholder 8"/>
          <p:cNvSpPr>
            <a:spLocks noGrp="1"/>
          </p:cNvSpPr>
          <p:nvPr>
            <p:ph type="sldNum" sz="quarter" idx="12"/>
          </p:nvPr>
        </p:nvSpPr>
        <p:spPr/>
        <p:txBody>
          <a:bodyPr/>
          <a:lstStyle>
            <a:lvl1pPr>
              <a:defRPr/>
            </a:lvl1pPr>
          </a:lstStyle>
          <a:p>
            <a:fld id="{A6E70ECB-8FEE-43BA-85CC-9F3E8153D0DA}" type="slidenum">
              <a:rPr lang="en-AU"/>
              <a:pPr/>
              <a:t>‹#›</a:t>
            </a:fld>
            <a:endParaRPr lang="en-AU"/>
          </a:p>
        </p:txBody>
      </p:sp>
    </p:spTree>
    <p:extLst>
      <p:ext uri="{BB962C8B-B14F-4D97-AF65-F5344CB8AC3E}">
        <p14:creationId xmlns:p14="http://schemas.microsoft.com/office/powerpoint/2010/main" val="34200735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lvl1pPr>
              <a:defRPr/>
            </a:lvl1pPr>
          </a:lstStyle>
          <a:p>
            <a:endParaRPr lang="en-AU"/>
          </a:p>
        </p:txBody>
      </p:sp>
      <p:sp>
        <p:nvSpPr>
          <p:cNvPr id="4" name="Footer Placeholder 3"/>
          <p:cNvSpPr>
            <a:spLocks noGrp="1"/>
          </p:cNvSpPr>
          <p:nvPr>
            <p:ph type="ftr" sz="quarter" idx="11"/>
          </p:nvPr>
        </p:nvSpPr>
        <p:spPr/>
        <p:txBody>
          <a:bodyPr/>
          <a:lstStyle>
            <a:lvl1pPr>
              <a:defRPr/>
            </a:lvl1pPr>
          </a:lstStyle>
          <a:p>
            <a:endParaRPr lang="en-AU"/>
          </a:p>
        </p:txBody>
      </p:sp>
      <p:sp>
        <p:nvSpPr>
          <p:cNvPr id="5" name="Slide Number Placeholder 4"/>
          <p:cNvSpPr>
            <a:spLocks noGrp="1"/>
          </p:cNvSpPr>
          <p:nvPr>
            <p:ph type="sldNum" sz="quarter" idx="12"/>
          </p:nvPr>
        </p:nvSpPr>
        <p:spPr/>
        <p:txBody>
          <a:bodyPr/>
          <a:lstStyle>
            <a:lvl1pPr>
              <a:defRPr/>
            </a:lvl1pPr>
          </a:lstStyle>
          <a:p>
            <a:fld id="{8502E57A-E970-42CE-AC1C-5AA2EF69A667}" type="slidenum">
              <a:rPr lang="en-AU"/>
              <a:pPr/>
              <a:t>‹#›</a:t>
            </a:fld>
            <a:endParaRPr lang="en-AU"/>
          </a:p>
        </p:txBody>
      </p:sp>
    </p:spTree>
    <p:extLst>
      <p:ext uri="{BB962C8B-B14F-4D97-AF65-F5344CB8AC3E}">
        <p14:creationId xmlns:p14="http://schemas.microsoft.com/office/powerpoint/2010/main" val="25779026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AU"/>
          </a:p>
        </p:txBody>
      </p:sp>
      <p:sp>
        <p:nvSpPr>
          <p:cNvPr id="3" name="Footer Placeholder 2"/>
          <p:cNvSpPr>
            <a:spLocks noGrp="1"/>
          </p:cNvSpPr>
          <p:nvPr>
            <p:ph type="ftr" sz="quarter" idx="11"/>
          </p:nvPr>
        </p:nvSpPr>
        <p:spPr/>
        <p:txBody>
          <a:bodyPr/>
          <a:lstStyle>
            <a:lvl1pPr>
              <a:defRPr/>
            </a:lvl1pPr>
          </a:lstStyle>
          <a:p>
            <a:endParaRPr lang="en-AU"/>
          </a:p>
        </p:txBody>
      </p:sp>
      <p:sp>
        <p:nvSpPr>
          <p:cNvPr id="4" name="Slide Number Placeholder 3"/>
          <p:cNvSpPr>
            <a:spLocks noGrp="1"/>
          </p:cNvSpPr>
          <p:nvPr>
            <p:ph type="sldNum" sz="quarter" idx="12"/>
          </p:nvPr>
        </p:nvSpPr>
        <p:spPr/>
        <p:txBody>
          <a:bodyPr/>
          <a:lstStyle>
            <a:lvl1pPr>
              <a:defRPr/>
            </a:lvl1pPr>
          </a:lstStyle>
          <a:p>
            <a:fld id="{63E20157-ED73-42D6-8174-CD48D9F15996}" type="slidenum">
              <a:rPr lang="en-AU"/>
              <a:pPr/>
              <a:t>‹#›</a:t>
            </a:fld>
            <a:endParaRPr lang="en-AU"/>
          </a:p>
        </p:txBody>
      </p:sp>
    </p:spTree>
    <p:extLst>
      <p:ext uri="{BB962C8B-B14F-4D97-AF65-F5344CB8AC3E}">
        <p14:creationId xmlns:p14="http://schemas.microsoft.com/office/powerpoint/2010/main" val="1410753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AU"/>
          </a:p>
        </p:txBody>
      </p:sp>
      <p:sp>
        <p:nvSpPr>
          <p:cNvPr id="6" name="Footer Placeholder 5"/>
          <p:cNvSpPr>
            <a:spLocks noGrp="1"/>
          </p:cNvSpPr>
          <p:nvPr>
            <p:ph type="ftr" sz="quarter" idx="11"/>
          </p:nvPr>
        </p:nvSpPr>
        <p:spPr/>
        <p:txBody>
          <a:bodyPr/>
          <a:lstStyle>
            <a:lvl1pPr>
              <a:defRPr/>
            </a:lvl1pPr>
          </a:lstStyle>
          <a:p>
            <a:endParaRPr lang="en-AU"/>
          </a:p>
        </p:txBody>
      </p:sp>
      <p:sp>
        <p:nvSpPr>
          <p:cNvPr id="7" name="Slide Number Placeholder 6"/>
          <p:cNvSpPr>
            <a:spLocks noGrp="1"/>
          </p:cNvSpPr>
          <p:nvPr>
            <p:ph type="sldNum" sz="quarter" idx="12"/>
          </p:nvPr>
        </p:nvSpPr>
        <p:spPr/>
        <p:txBody>
          <a:bodyPr/>
          <a:lstStyle>
            <a:lvl1pPr>
              <a:defRPr/>
            </a:lvl1pPr>
          </a:lstStyle>
          <a:p>
            <a:fld id="{53551A5A-63C2-45E4-A3F9-A864A8367A3C}" type="slidenum">
              <a:rPr lang="en-AU"/>
              <a:pPr/>
              <a:t>‹#›</a:t>
            </a:fld>
            <a:endParaRPr lang="en-AU"/>
          </a:p>
        </p:txBody>
      </p:sp>
    </p:spTree>
    <p:extLst>
      <p:ext uri="{BB962C8B-B14F-4D97-AF65-F5344CB8AC3E}">
        <p14:creationId xmlns:p14="http://schemas.microsoft.com/office/powerpoint/2010/main" val="1984843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AU"/>
          </a:p>
        </p:txBody>
      </p:sp>
      <p:sp>
        <p:nvSpPr>
          <p:cNvPr id="6" name="Footer Placeholder 5"/>
          <p:cNvSpPr>
            <a:spLocks noGrp="1"/>
          </p:cNvSpPr>
          <p:nvPr>
            <p:ph type="ftr" sz="quarter" idx="11"/>
          </p:nvPr>
        </p:nvSpPr>
        <p:spPr/>
        <p:txBody>
          <a:bodyPr/>
          <a:lstStyle>
            <a:lvl1pPr>
              <a:defRPr/>
            </a:lvl1pPr>
          </a:lstStyle>
          <a:p>
            <a:endParaRPr lang="en-AU"/>
          </a:p>
        </p:txBody>
      </p:sp>
      <p:sp>
        <p:nvSpPr>
          <p:cNvPr id="7" name="Slide Number Placeholder 6"/>
          <p:cNvSpPr>
            <a:spLocks noGrp="1"/>
          </p:cNvSpPr>
          <p:nvPr>
            <p:ph type="sldNum" sz="quarter" idx="12"/>
          </p:nvPr>
        </p:nvSpPr>
        <p:spPr/>
        <p:txBody>
          <a:bodyPr/>
          <a:lstStyle>
            <a:lvl1pPr>
              <a:defRPr/>
            </a:lvl1pPr>
          </a:lstStyle>
          <a:p>
            <a:fld id="{AA71B437-85D4-46E3-861A-E6B1A0C98668}" type="slidenum">
              <a:rPr lang="en-AU"/>
              <a:pPr/>
              <a:t>‹#›</a:t>
            </a:fld>
            <a:endParaRPr lang="en-AU"/>
          </a:p>
        </p:txBody>
      </p:sp>
    </p:spTree>
    <p:extLst>
      <p:ext uri="{BB962C8B-B14F-4D97-AF65-F5344CB8AC3E}">
        <p14:creationId xmlns:p14="http://schemas.microsoft.com/office/powerpoint/2010/main" val="2525246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AU"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n-AU"/>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n-AU"/>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09C5C0F5-B6C6-40B4-BF37-AD56C2AD9389}" type="slidenum">
              <a:rPr lang="en-AU"/>
              <a:pPr/>
              <a:t>‹#›</a:t>
            </a:fld>
            <a:endParaRPr lang="en-A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emf"/></Relationships>
</file>

<file path=ppt/slides/_rels/slide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395288" y="416763"/>
            <a:ext cx="8229600" cy="1143000"/>
          </a:xfrm>
        </p:spPr>
        <p:txBody>
          <a:bodyPr/>
          <a:lstStyle/>
          <a:p>
            <a:r>
              <a:rPr lang="en-AU" sz="4000" i="1" dirty="0" smtClean="0"/>
              <a:t>Generalised</a:t>
            </a:r>
            <a:r>
              <a:rPr lang="en-AU" sz="4000" dirty="0" smtClean="0"/>
              <a:t> Linear Models in R</a:t>
            </a:r>
            <a:endParaRPr lang="en-AU" sz="4000" dirty="0"/>
          </a:p>
        </p:txBody>
      </p:sp>
      <p:sp>
        <p:nvSpPr>
          <p:cNvPr id="5123" name="Rectangle 3"/>
          <p:cNvSpPr>
            <a:spLocks noGrp="1" noChangeArrowheads="1"/>
          </p:cNvSpPr>
          <p:nvPr>
            <p:ph type="body" idx="1"/>
          </p:nvPr>
        </p:nvSpPr>
        <p:spPr>
          <a:xfrm>
            <a:off x="572616" y="5599360"/>
            <a:ext cx="8229600" cy="2870200"/>
          </a:xfrm>
        </p:spPr>
        <p:txBody>
          <a:bodyPr/>
          <a:lstStyle/>
          <a:p>
            <a:pPr algn="ctr">
              <a:buFontTx/>
              <a:buNone/>
            </a:pPr>
            <a:r>
              <a:rPr lang="en-AU" sz="1800" dirty="0" smtClean="0"/>
              <a:t>Ruth Kelly - Trinity College Dublin</a:t>
            </a:r>
            <a:endParaRPr lang="en-AU" sz="1800" dirty="0"/>
          </a:p>
          <a:p>
            <a:pPr algn="ctr">
              <a:buFontTx/>
              <a:buNone/>
            </a:pPr>
            <a:r>
              <a:rPr lang="en-AU" sz="1800" dirty="0" smtClean="0"/>
              <a:t>kellyr44@tcd.ie</a:t>
            </a:r>
            <a:endParaRPr lang="en-AU" sz="1800" dirty="0"/>
          </a:p>
        </p:txBody>
      </p:sp>
      <p:sp>
        <p:nvSpPr>
          <p:cNvPr id="2" name="Rectangle 1"/>
          <p:cNvSpPr/>
          <p:nvPr/>
        </p:nvSpPr>
        <p:spPr>
          <a:xfrm>
            <a:off x="3067236" y="1988840"/>
            <a:ext cx="3240360" cy="646331"/>
          </a:xfrm>
          <a:prstGeom prst="rect">
            <a:avLst/>
          </a:prstGeom>
        </p:spPr>
        <p:txBody>
          <a:bodyPr wrap="square">
            <a:spAutoFit/>
          </a:bodyPr>
          <a:lstStyle/>
          <a:p>
            <a:pPr algn="ctr"/>
            <a:r>
              <a:rPr lang="en-IE" dirty="0" smtClean="0"/>
              <a:t>Workshop for IEA 2019 </a:t>
            </a:r>
          </a:p>
          <a:p>
            <a:pPr algn="ctr"/>
            <a:r>
              <a:rPr lang="en-IE" dirty="0" smtClean="0"/>
              <a:t>09/01/2018</a:t>
            </a:r>
            <a:endParaRPr lang="en-IE" dirty="0"/>
          </a:p>
        </p:txBody>
      </p:sp>
      <p:sp>
        <p:nvSpPr>
          <p:cNvPr id="4" name="Rectangle 3"/>
          <p:cNvSpPr/>
          <p:nvPr/>
        </p:nvSpPr>
        <p:spPr>
          <a:xfrm>
            <a:off x="7430616" y="6107322"/>
            <a:ext cx="4572000" cy="276999"/>
          </a:xfrm>
          <a:prstGeom prst="rect">
            <a:avLst/>
          </a:prstGeom>
        </p:spPr>
        <p:txBody>
          <a:bodyPr>
            <a:spAutoFit/>
          </a:bodyPr>
          <a:lstStyle/>
          <a:p>
            <a:r>
              <a:rPr lang="en-IE" sz="1200" dirty="0" smtClean="0"/>
              <a:t>Image by </a:t>
            </a:r>
            <a:r>
              <a:rPr lang="en-IE" sz="1200" dirty="0"/>
              <a:t>Jason </a:t>
            </a:r>
            <a:r>
              <a:rPr lang="en-IE" sz="1200" dirty="0" err="1" smtClean="0"/>
              <a:t>Auch</a:t>
            </a:r>
            <a:endParaRPr lang="en-IE" sz="12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GB" dirty="0" smtClean="0"/>
              <a:t>Running a </a:t>
            </a:r>
            <a:br>
              <a:rPr lang="en-GB" dirty="0" smtClean="0"/>
            </a:br>
            <a:r>
              <a:rPr lang="en-GB" dirty="0" smtClean="0"/>
              <a:t>Generalized Linear Model in R</a:t>
            </a:r>
            <a:endParaRPr lang="en-GB" dirty="0"/>
          </a:p>
        </p:txBody>
      </p:sp>
      <p:sp>
        <p:nvSpPr>
          <p:cNvPr id="3" name="Content Placeholder 2"/>
          <p:cNvSpPr>
            <a:spLocks noGrp="1"/>
          </p:cNvSpPr>
          <p:nvPr>
            <p:ph idx="1"/>
          </p:nvPr>
        </p:nvSpPr>
        <p:spPr>
          <a:xfrm>
            <a:off x="162560" y="1935480"/>
            <a:ext cx="8808720" cy="4389120"/>
          </a:xfrm>
        </p:spPr>
        <p:txBody>
          <a:bodyPr>
            <a:normAutofit/>
          </a:bodyPr>
          <a:lstStyle/>
          <a:p>
            <a:pPr marL="393192" lvl="1" indent="0">
              <a:buNone/>
            </a:pPr>
            <a:endParaRPr lang="en-GB" dirty="0"/>
          </a:p>
          <a:p>
            <a:r>
              <a:rPr lang="en-GB" dirty="0" smtClean="0"/>
              <a:t>Function ‘</a:t>
            </a:r>
            <a:r>
              <a:rPr lang="en-GB" dirty="0" err="1" smtClean="0"/>
              <a:t>glm</a:t>
            </a:r>
            <a:r>
              <a:rPr lang="en-GB" dirty="0" smtClean="0"/>
              <a:t>’</a:t>
            </a:r>
          </a:p>
          <a:p>
            <a:endParaRPr lang="en-GB" dirty="0">
              <a:solidFill>
                <a:srgbClr val="FF0000"/>
              </a:solidFill>
            </a:endParaRPr>
          </a:p>
          <a:p>
            <a:r>
              <a:rPr lang="en-GB" dirty="0"/>
              <a:t>Specify a </a:t>
            </a:r>
            <a:r>
              <a:rPr lang="en-GB" dirty="0" smtClean="0"/>
              <a:t>family and a link function </a:t>
            </a:r>
          </a:p>
          <a:p>
            <a:pPr lvl="1"/>
            <a:r>
              <a:rPr lang="en-GB" dirty="0" err="1" smtClean="0"/>
              <a:t>eg</a:t>
            </a:r>
            <a:r>
              <a:rPr lang="en-GB" dirty="0" smtClean="0"/>
              <a:t>. </a:t>
            </a:r>
            <a:r>
              <a:rPr lang="en-GB" dirty="0" err="1"/>
              <a:t>glm</a:t>
            </a:r>
            <a:r>
              <a:rPr lang="en-GB" dirty="0"/>
              <a:t>(dependent </a:t>
            </a:r>
            <a:r>
              <a:rPr lang="en-GB" dirty="0" err="1"/>
              <a:t>variable~Explanatory</a:t>
            </a:r>
            <a:r>
              <a:rPr lang="en-GB" dirty="0"/>
              <a:t> variable, </a:t>
            </a:r>
          </a:p>
          <a:p>
            <a:pPr marL="393192" lvl="1" indent="0">
              <a:buNone/>
            </a:pPr>
            <a:r>
              <a:rPr lang="en-GB" dirty="0"/>
              <a:t>	data = datasheet, </a:t>
            </a:r>
            <a:r>
              <a:rPr lang="en-GB" dirty="0">
                <a:solidFill>
                  <a:srgbClr val="FF0000"/>
                </a:solidFill>
              </a:rPr>
              <a:t>family = </a:t>
            </a:r>
            <a:r>
              <a:rPr lang="en-GB" dirty="0" smtClean="0">
                <a:solidFill>
                  <a:srgbClr val="FF0000"/>
                </a:solidFill>
              </a:rPr>
              <a:t>“</a:t>
            </a:r>
            <a:r>
              <a:rPr lang="en-GB" dirty="0" err="1" smtClean="0">
                <a:solidFill>
                  <a:srgbClr val="FF0000"/>
                </a:solidFill>
              </a:rPr>
              <a:t>poisson</a:t>
            </a:r>
            <a:r>
              <a:rPr lang="en-GB" dirty="0" smtClean="0">
                <a:solidFill>
                  <a:srgbClr val="FF0000"/>
                </a:solidFill>
              </a:rPr>
              <a:t>”(link = log)</a:t>
            </a:r>
            <a:r>
              <a:rPr lang="en-GB" dirty="0" smtClean="0"/>
              <a:t>) </a:t>
            </a:r>
            <a:endParaRPr lang="en-GB" dirty="0"/>
          </a:p>
        </p:txBody>
      </p:sp>
    </p:spTree>
    <p:extLst>
      <p:ext uri="{BB962C8B-B14F-4D97-AF65-F5344CB8AC3E}">
        <p14:creationId xmlns:p14="http://schemas.microsoft.com/office/powerpoint/2010/main" val="28567664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13501" r="-935" b="10092"/>
          <a:stretch/>
        </p:blipFill>
        <p:spPr>
          <a:xfrm>
            <a:off x="1672700" y="1426402"/>
            <a:ext cx="6067652" cy="3737888"/>
          </a:xfrm>
          <a:prstGeom prst="rect">
            <a:avLst/>
          </a:prstGeom>
        </p:spPr>
      </p:pic>
      <p:sp>
        <p:nvSpPr>
          <p:cNvPr id="4" name="Content Placeholder 2"/>
          <p:cNvSpPr txBox="1">
            <a:spLocks/>
          </p:cNvSpPr>
          <p:nvPr/>
        </p:nvSpPr>
        <p:spPr>
          <a:xfrm>
            <a:off x="4277409" y="1856839"/>
            <a:ext cx="2880320" cy="1503680"/>
          </a:xfrm>
          <a:prstGeom prst="rect">
            <a:avLst/>
          </a:prstGeom>
        </p:spPr>
        <p:txBody>
          <a:bodyPr vert="horz">
            <a:normAutofit/>
          </a:bodyPr>
          <a:lst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a:lstStyle>
          <a:p>
            <a:pPr>
              <a:buFont typeface="Arial" panose="020B0604020202020204" pitchFamily="34" charset="0"/>
              <a:buChar char="•"/>
            </a:pPr>
            <a:r>
              <a:rPr lang="en-GB" sz="1800" dirty="0" smtClean="0"/>
              <a:t>Bounded </a:t>
            </a:r>
            <a:r>
              <a:rPr lang="en-GB" sz="1800" dirty="0"/>
              <a:t>at zero</a:t>
            </a:r>
          </a:p>
          <a:p>
            <a:pPr>
              <a:buFont typeface="Arial" panose="020B0604020202020204" pitchFamily="34" charset="0"/>
              <a:buChar char="•"/>
            </a:pPr>
            <a:r>
              <a:rPr lang="en-GB" sz="1800" dirty="0" smtClean="0"/>
              <a:t>Whole </a:t>
            </a:r>
            <a:r>
              <a:rPr lang="en-GB" sz="1800" dirty="0"/>
              <a:t>numbers only</a:t>
            </a:r>
          </a:p>
          <a:p>
            <a:pPr defTabSz="914400"/>
            <a:endParaRPr lang="en-GB" dirty="0"/>
          </a:p>
        </p:txBody>
      </p:sp>
      <p:sp>
        <p:nvSpPr>
          <p:cNvPr id="5" name="Title 4"/>
          <p:cNvSpPr>
            <a:spLocks noGrp="1"/>
          </p:cNvSpPr>
          <p:nvPr>
            <p:ph type="title"/>
          </p:nvPr>
        </p:nvSpPr>
        <p:spPr/>
        <p:txBody>
          <a:bodyPr/>
          <a:lstStyle/>
          <a:p>
            <a:r>
              <a:rPr lang="en-IE" dirty="0" smtClean="0"/>
              <a:t>Poisson distribution assumption</a:t>
            </a:r>
            <a:endParaRPr lang="en-IE" dirty="0"/>
          </a:p>
        </p:txBody>
      </p:sp>
      <p:sp>
        <p:nvSpPr>
          <p:cNvPr id="6" name="Title 4"/>
          <p:cNvSpPr txBox="1">
            <a:spLocks/>
          </p:cNvSpPr>
          <p:nvPr/>
        </p:nvSpPr>
        <p:spPr bwMode="auto">
          <a:xfrm>
            <a:off x="591726" y="5301208"/>
            <a:ext cx="82296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en-IE" kern="0" dirty="0" smtClean="0"/>
              <a:t>Mean = variance</a:t>
            </a:r>
            <a:endParaRPr lang="en-IE" kern="0" dirty="0"/>
          </a:p>
        </p:txBody>
      </p:sp>
    </p:spTree>
    <p:extLst>
      <p:ext uri="{BB962C8B-B14F-4D97-AF65-F5344CB8AC3E}">
        <p14:creationId xmlns:p14="http://schemas.microsoft.com/office/powerpoint/2010/main" val="219130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E" dirty="0" smtClean="0"/>
              <a:t>Checking Poisson Mean Variance Assumption</a:t>
            </a:r>
            <a:endParaRPr lang="en-IE" dirty="0"/>
          </a:p>
        </p:txBody>
      </p:sp>
      <p:sp>
        <p:nvSpPr>
          <p:cNvPr id="2" name="Content Placeholder 1"/>
          <p:cNvSpPr>
            <a:spLocks noGrp="1"/>
          </p:cNvSpPr>
          <p:nvPr>
            <p:ph idx="1"/>
          </p:nvPr>
        </p:nvSpPr>
        <p:spPr/>
        <p:txBody>
          <a:bodyPr/>
          <a:lstStyle/>
          <a:p>
            <a:r>
              <a:rPr lang="en-IE" sz="2000" dirty="0" smtClean="0"/>
              <a:t>Divide Residual Deviance of model by Residual degrees of freedom this should be close to 1 and definitely not greater than 2</a:t>
            </a:r>
            <a:endParaRPr lang="en-IE" sz="2000" dirty="0"/>
          </a:p>
        </p:txBody>
      </p:sp>
      <p:pic>
        <p:nvPicPr>
          <p:cNvPr id="3" name="Picture 2"/>
          <p:cNvPicPr>
            <a:picLocks noChangeAspect="1"/>
          </p:cNvPicPr>
          <p:nvPr/>
        </p:nvPicPr>
        <p:blipFill>
          <a:blip r:embed="rId3"/>
          <a:stretch>
            <a:fillRect/>
          </a:stretch>
        </p:blipFill>
        <p:spPr>
          <a:xfrm>
            <a:off x="1087532" y="2400001"/>
            <a:ext cx="6968935" cy="4197351"/>
          </a:xfrm>
          <a:prstGeom prst="rect">
            <a:avLst/>
          </a:prstGeom>
          <a:ln>
            <a:solidFill>
              <a:schemeClr val="tx1"/>
            </a:solidFill>
          </a:ln>
        </p:spPr>
      </p:pic>
      <p:sp>
        <p:nvSpPr>
          <p:cNvPr id="8" name="Oval 7"/>
          <p:cNvSpPr/>
          <p:nvPr/>
        </p:nvSpPr>
        <p:spPr>
          <a:xfrm>
            <a:off x="3059832" y="6018217"/>
            <a:ext cx="1728192" cy="320899"/>
          </a:xfrm>
          <a:prstGeom prst="ellipse">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E"/>
          </a:p>
        </p:txBody>
      </p:sp>
    </p:spTree>
    <p:extLst>
      <p:ext uri="{BB962C8B-B14F-4D97-AF65-F5344CB8AC3E}">
        <p14:creationId xmlns:p14="http://schemas.microsoft.com/office/powerpoint/2010/main" val="27646906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E" dirty="0" smtClean="0"/>
              <a:t>Checking Poisson Assumption</a:t>
            </a:r>
            <a:endParaRPr lang="en-IE" dirty="0"/>
          </a:p>
        </p:txBody>
      </p:sp>
      <p:sp>
        <p:nvSpPr>
          <p:cNvPr id="2" name="Content Placeholder 1"/>
          <p:cNvSpPr>
            <a:spLocks noGrp="1"/>
          </p:cNvSpPr>
          <p:nvPr>
            <p:ph idx="1"/>
          </p:nvPr>
        </p:nvSpPr>
        <p:spPr/>
        <p:txBody>
          <a:bodyPr/>
          <a:lstStyle/>
          <a:p>
            <a:r>
              <a:rPr lang="en-IE" sz="2000" dirty="0" smtClean="0"/>
              <a:t>Divide Residual Deviance of model by Residual degrees of freedom this should be close to 1 and definitely not greater than 2</a:t>
            </a:r>
            <a:endParaRPr lang="en-IE" sz="2000" dirty="0"/>
          </a:p>
        </p:txBody>
      </p:sp>
      <p:pic>
        <p:nvPicPr>
          <p:cNvPr id="3" name="Picture 2"/>
          <p:cNvPicPr>
            <a:picLocks noChangeAspect="1"/>
          </p:cNvPicPr>
          <p:nvPr/>
        </p:nvPicPr>
        <p:blipFill>
          <a:blip r:embed="rId3"/>
          <a:stretch>
            <a:fillRect/>
          </a:stretch>
        </p:blipFill>
        <p:spPr>
          <a:xfrm>
            <a:off x="1087532" y="2400001"/>
            <a:ext cx="6968935" cy="4197351"/>
          </a:xfrm>
          <a:prstGeom prst="rect">
            <a:avLst/>
          </a:prstGeom>
          <a:ln>
            <a:solidFill>
              <a:schemeClr val="tx1"/>
            </a:solidFill>
          </a:ln>
        </p:spPr>
      </p:pic>
      <p:sp>
        <p:nvSpPr>
          <p:cNvPr id="8" name="Oval 7"/>
          <p:cNvSpPr/>
          <p:nvPr/>
        </p:nvSpPr>
        <p:spPr>
          <a:xfrm>
            <a:off x="3059832" y="6018217"/>
            <a:ext cx="1728192" cy="320899"/>
          </a:xfrm>
          <a:prstGeom prst="ellipse">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E"/>
          </a:p>
        </p:txBody>
      </p:sp>
      <p:sp>
        <p:nvSpPr>
          <p:cNvPr id="4" name="TextBox 3"/>
          <p:cNvSpPr txBox="1"/>
          <p:nvPr/>
        </p:nvSpPr>
        <p:spPr>
          <a:xfrm>
            <a:off x="5580113" y="5756831"/>
            <a:ext cx="3456384" cy="646331"/>
          </a:xfrm>
          <a:prstGeom prst="rect">
            <a:avLst/>
          </a:prstGeom>
          <a:solidFill>
            <a:schemeClr val="bg1"/>
          </a:solidFill>
          <a:ln>
            <a:solidFill>
              <a:schemeClr val="accent2"/>
            </a:solidFill>
          </a:ln>
        </p:spPr>
        <p:txBody>
          <a:bodyPr wrap="square" rtlCol="0">
            <a:spAutoFit/>
          </a:bodyPr>
          <a:lstStyle/>
          <a:p>
            <a:r>
              <a:rPr lang="en-IE" b="1" dirty="0" smtClean="0">
                <a:solidFill>
                  <a:schemeClr val="accent2"/>
                </a:solidFill>
              </a:rPr>
              <a:t>390.9 / 50 = 7.8</a:t>
            </a:r>
          </a:p>
          <a:p>
            <a:r>
              <a:rPr lang="en-IE" b="1" dirty="0" smtClean="0">
                <a:solidFill>
                  <a:schemeClr val="accent2"/>
                </a:solidFill>
              </a:rPr>
              <a:t>Poisson assumption not met!</a:t>
            </a:r>
            <a:endParaRPr lang="en-IE" b="1" dirty="0">
              <a:solidFill>
                <a:schemeClr val="accent2"/>
              </a:solidFill>
            </a:endParaRPr>
          </a:p>
        </p:txBody>
      </p:sp>
      <p:cxnSp>
        <p:nvCxnSpPr>
          <p:cNvPr id="7" name="Straight Arrow Connector 6"/>
          <p:cNvCxnSpPr>
            <a:stCxn id="4" idx="1"/>
            <a:endCxn id="8" idx="6"/>
          </p:cNvCxnSpPr>
          <p:nvPr/>
        </p:nvCxnSpPr>
        <p:spPr>
          <a:xfrm flipH="1">
            <a:off x="4788024" y="6079997"/>
            <a:ext cx="792089" cy="9867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625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 t="12886" r="555" b="10091"/>
          <a:stretch/>
        </p:blipFill>
        <p:spPr>
          <a:xfrm>
            <a:off x="1763688" y="2977123"/>
            <a:ext cx="5976664" cy="3767097"/>
          </a:xfrm>
          <a:prstGeom prst="rect">
            <a:avLst/>
          </a:prstGeom>
        </p:spPr>
      </p:pic>
      <p:sp>
        <p:nvSpPr>
          <p:cNvPr id="2" name="Title 1"/>
          <p:cNvSpPr>
            <a:spLocks noGrp="1"/>
          </p:cNvSpPr>
          <p:nvPr>
            <p:ph type="title"/>
          </p:nvPr>
        </p:nvSpPr>
        <p:spPr/>
        <p:txBody>
          <a:bodyPr/>
          <a:lstStyle/>
          <a:p>
            <a:r>
              <a:rPr lang="en-IE" dirty="0" smtClean="0"/>
              <a:t>Negative binomial distribution</a:t>
            </a:r>
            <a:endParaRPr lang="en-IE" dirty="0"/>
          </a:p>
        </p:txBody>
      </p:sp>
      <p:sp>
        <p:nvSpPr>
          <p:cNvPr id="3" name="Content Placeholder 2"/>
          <p:cNvSpPr>
            <a:spLocks noGrp="1"/>
          </p:cNvSpPr>
          <p:nvPr>
            <p:ph idx="1"/>
          </p:nvPr>
        </p:nvSpPr>
        <p:spPr/>
        <p:txBody>
          <a:bodyPr/>
          <a:lstStyle/>
          <a:p>
            <a:r>
              <a:rPr lang="en-IE" dirty="0" smtClean="0"/>
              <a:t>For count data where variance &gt; mean </a:t>
            </a:r>
          </a:p>
          <a:p>
            <a:pPr marL="0" indent="0">
              <a:buNone/>
            </a:pPr>
            <a:r>
              <a:rPr lang="en-IE" dirty="0" smtClean="0"/>
              <a:t>	i.e. assumption of Poisson is not met</a:t>
            </a:r>
          </a:p>
        </p:txBody>
      </p:sp>
      <p:sp>
        <p:nvSpPr>
          <p:cNvPr id="4" name="Content Placeholder 2"/>
          <p:cNvSpPr txBox="1">
            <a:spLocks/>
          </p:cNvSpPr>
          <p:nvPr/>
        </p:nvSpPr>
        <p:spPr>
          <a:xfrm>
            <a:off x="3503642" y="3356992"/>
            <a:ext cx="5183158" cy="1503680"/>
          </a:xfrm>
          <a:prstGeom prst="rect">
            <a:avLst/>
          </a:prstGeom>
        </p:spPr>
        <p:txBody>
          <a:bodyPr vert="horz">
            <a:normAutofit fontScale="32500" lnSpcReduction="20000"/>
          </a:bodyPr>
          <a:lst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a:lstStyle>
          <a:p>
            <a:pPr lvl="0"/>
            <a:r>
              <a:rPr lang="en-GB" sz="6400" dirty="0" smtClean="0"/>
              <a:t>Bounded </a:t>
            </a:r>
            <a:r>
              <a:rPr lang="en-GB" sz="6400" dirty="0"/>
              <a:t>at zero</a:t>
            </a:r>
          </a:p>
          <a:p>
            <a:pPr lvl="0"/>
            <a:r>
              <a:rPr lang="en-GB" sz="6400" dirty="0" smtClean="0"/>
              <a:t>Whole </a:t>
            </a:r>
            <a:r>
              <a:rPr lang="en-GB" sz="6400" dirty="0"/>
              <a:t>numbers </a:t>
            </a:r>
            <a:r>
              <a:rPr lang="en-GB" sz="6400" dirty="0" smtClean="0"/>
              <a:t>only</a:t>
            </a:r>
          </a:p>
          <a:p>
            <a:pPr lvl="0"/>
            <a:r>
              <a:rPr lang="en-GB" sz="6400" dirty="0" smtClean="0"/>
              <a:t>Variance can be &gt; mean </a:t>
            </a:r>
          </a:p>
          <a:p>
            <a:pPr lvl="0"/>
            <a:r>
              <a:rPr lang="en-GB" sz="6400" dirty="0" smtClean="0"/>
              <a:t>For “</a:t>
            </a:r>
            <a:r>
              <a:rPr lang="en-GB" sz="6400" dirty="0" err="1" smtClean="0"/>
              <a:t>overdispersed</a:t>
            </a:r>
            <a:r>
              <a:rPr lang="en-GB" sz="6400" dirty="0" smtClean="0"/>
              <a:t>”/”long-tailed” data </a:t>
            </a:r>
            <a:endParaRPr lang="en-GB" sz="6400" dirty="0"/>
          </a:p>
          <a:p>
            <a:pPr defTabSz="914400"/>
            <a:endParaRPr lang="en-GB" dirty="0"/>
          </a:p>
        </p:txBody>
      </p:sp>
    </p:spTree>
    <p:extLst>
      <p:ext uri="{BB962C8B-B14F-4D97-AF65-F5344CB8AC3E}">
        <p14:creationId xmlns:p14="http://schemas.microsoft.com/office/powerpoint/2010/main" val="3614446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GB" dirty="0" smtClean="0"/>
              <a:t>Running a ‘negative binomial’</a:t>
            </a:r>
            <a:br>
              <a:rPr lang="en-GB" dirty="0" smtClean="0"/>
            </a:br>
            <a:r>
              <a:rPr lang="en-GB" dirty="0" smtClean="0"/>
              <a:t>Generalized Linear Model in R</a:t>
            </a:r>
            <a:endParaRPr lang="en-GB" dirty="0"/>
          </a:p>
        </p:txBody>
      </p:sp>
      <p:sp>
        <p:nvSpPr>
          <p:cNvPr id="3" name="Content Placeholder 2"/>
          <p:cNvSpPr>
            <a:spLocks noGrp="1"/>
          </p:cNvSpPr>
          <p:nvPr>
            <p:ph idx="1"/>
          </p:nvPr>
        </p:nvSpPr>
        <p:spPr>
          <a:xfrm>
            <a:off x="162560" y="1935480"/>
            <a:ext cx="8808720" cy="4389120"/>
          </a:xfrm>
        </p:spPr>
        <p:txBody>
          <a:bodyPr>
            <a:normAutofit/>
          </a:bodyPr>
          <a:lstStyle/>
          <a:p>
            <a:pPr marL="393192" lvl="1" indent="0">
              <a:buNone/>
            </a:pPr>
            <a:endParaRPr lang="en-GB" dirty="0"/>
          </a:p>
          <a:p>
            <a:r>
              <a:rPr lang="en-GB" dirty="0" smtClean="0"/>
              <a:t>Function ‘</a:t>
            </a:r>
            <a:r>
              <a:rPr lang="en-GB" dirty="0" err="1" smtClean="0"/>
              <a:t>glm.nb</a:t>
            </a:r>
            <a:r>
              <a:rPr lang="en-GB" dirty="0" smtClean="0"/>
              <a:t>’  (package = “mass”)</a:t>
            </a:r>
          </a:p>
          <a:p>
            <a:endParaRPr lang="en-GB" dirty="0">
              <a:solidFill>
                <a:srgbClr val="FF0000"/>
              </a:solidFill>
            </a:endParaRPr>
          </a:p>
          <a:p>
            <a:r>
              <a:rPr lang="en-GB" dirty="0" smtClean="0"/>
              <a:t>Family is automatically set for negative binomial, set link to ‘log’</a:t>
            </a:r>
          </a:p>
          <a:p>
            <a:pPr lvl="1"/>
            <a:r>
              <a:rPr lang="en-GB" dirty="0" err="1" smtClean="0"/>
              <a:t>eg</a:t>
            </a:r>
            <a:r>
              <a:rPr lang="en-GB" dirty="0" smtClean="0"/>
              <a:t>. </a:t>
            </a:r>
            <a:r>
              <a:rPr lang="en-GB" dirty="0" err="1" smtClean="0"/>
              <a:t>glm.nb</a:t>
            </a:r>
            <a:r>
              <a:rPr lang="en-GB" dirty="0" smtClean="0"/>
              <a:t>(dependent </a:t>
            </a:r>
            <a:r>
              <a:rPr lang="en-GB" dirty="0" err="1"/>
              <a:t>variable~Explanatory</a:t>
            </a:r>
            <a:r>
              <a:rPr lang="en-GB" dirty="0"/>
              <a:t> variable, </a:t>
            </a:r>
            <a:r>
              <a:rPr lang="en-GB" dirty="0" smtClean="0"/>
              <a:t>data </a:t>
            </a:r>
            <a:r>
              <a:rPr lang="en-GB" dirty="0"/>
              <a:t>= datasheet, </a:t>
            </a:r>
            <a:r>
              <a:rPr lang="en-GB" dirty="0" smtClean="0">
                <a:solidFill>
                  <a:srgbClr val="FF0000"/>
                </a:solidFill>
              </a:rPr>
              <a:t>link = log</a:t>
            </a:r>
            <a:r>
              <a:rPr lang="en-GB" dirty="0" smtClean="0"/>
              <a:t>) </a:t>
            </a:r>
            <a:endParaRPr lang="en-GB" dirty="0"/>
          </a:p>
        </p:txBody>
      </p:sp>
    </p:spTree>
    <p:extLst>
      <p:ext uri="{BB962C8B-B14F-4D97-AF65-F5344CB8AC3E}">
        <p14:creationId xmlns:p14="http://schemas.microsoft.com/office/powerpoint/2010/main" val="1281797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smtClean="0"/>
              <a:t>Too many zeros?</a:t>
            </a:r>
            <a:endParaRPr lang="en-IE"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350" y="1223798"/>
            <a:ext cx="7720013" cy="5301546"/>
          </a:xfrm>
          <a:prstGeom prst="rect">
            <a:avLst/>
          </a:prstGeom>
          <a:ln>
            <a:solidFill>
              <a:schemeClr val="accent4"/>
            </a:solidFill>
          </a:ln>
        </p:spPr>
      </p:pic>
      <p:sp>
        <p:nvSpPr>
          <p:cNvPr id="5" name="Rectangle 4"/>
          <p:cNvSpPr/>
          <p:nvPr/>
        </p:nvSpPr>
        <p:spPr>
          <a:xfrm>
            <a:off x="6798301" y="6093296"/>
            <a:ext cx="1677062" cy="307777"/>
          </a:xfrm>
          <a:prstGeom prst="rect">
            <a:avLst/>
          </a:prstGeom>
        </p:spPr>
        <p:txBody>
          <a:bodyPr wrap="none">
            <a:spAutoFit/>
          </a:bodyPr>
          <a:lstStyle/>
          <a:p>
            <a:r>
              <a:rPr lang="en-IE" sz="1400" dirty="0" smtClean="0"/>
              <a:t>Image by Shulman</a:t>
            </a:r>
            <a:endParaRPr lang="en-IE" sz="1400" dirty="0"/>
          </a:p>
        </p:txBody>
      </p:sp>
    </p:spTree>
    <p:extLst>
      <p:ext uri="{BB962C8B-B14F-4D97-AF65-F5344CB8AC3E}">
        <p14:creationId xmlns:p14="http://schemas.microsoft.com/office/powerpoint/2010/main" val="380833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smtClean="0"/>
              <a:t>Too many zeros?</a:t>
            </a:r>
            <a:endParaRPr lang="en-IE"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350" y="1223798"/>
            <a:ext cx="7720013" cy="5301546"/>
          </a:xfrm>
          <a:prstGeom prst="rect">
            <a:avLst/>
          </a:prstGeom>
          <a:ln>
            <a:solidFill>
              <a:schemeClr val="accent4"/>
            </a:solidFill>
          </a:ln>
        </p:spPr>
      </p:pic>
      <p:sp>
        <p:nvSpPr>
          <p:cNvPr id="5" name="Rectangle 4"/>
          <p:cNvSpPr/>
          <p:nvPr/>
        </p:nvSpPr>
        <p:spPr>
          <a:xfrm>
            <a:off x="6798301" y="6093296"/>
            <a:ext cx="1726755" cy="307777"/>
          </a:xfrm>
          <a:prstGeom prst="rect">
            <a:avLst/>
          </a:prstGeom>
        </p:spPr>
        <p:txBody>
          <a:bodyPr wrap="none">
            <a:spAutoFit/>
          </a:bodyPr>
          <a:lstStyle/>
          <a:p>
            <a:r>
              <a:rPr lang="en-IE" sz="1400" dirty="0" smtClean="0"/>
              <a:t>Image by Shulman</a:t>
            </a:r>
            <a:endParaRPr lang="en-IE" sz="1400" dirty="0"/>
          </a:p>
        </p:txBody>
      </p:sp>
      <p:sp>
        <p:nvSpPr>
          <p:cNvPr id="4" name="TextBox 3"/>
          <p:cNvSpPr txBox="1"/>
          <p:nvPr/>
        </p:nvSpPr>
        <p:spPr>
          <a:xfrm>
            <a:off x="899592" y="5770130"/>
            <a:ext cx="5601213" cy="646331"/>
          </a:xfrm>
          <a:prstGeom prst="rect">
            <a:avLst/>
          </a:prstGeom>
          <a:solidFill>
            <a:schemeClr val="bg1"/>
          </a:solidFill>
          <a:ln>
            <a:solidFill>
              <a:schemeClr val="tx2"/>
            </a:solidFill>
          </a:ln>
        </p:spPr>
        <p:txBody>
          <a:bodyPr wrap="none" rtlCol="0">
            <a:spAutoFit/>
          </a:bodyPr>
          <a:lstStyle/>
          <a:p>
            <a:r>
              <a:rPr lang="en-IE" dirty="0" smtClean="0"/>
              <a:t>You may need a zero-inflated model, </a:t>
            </a:r>
          </a:p>
          <a:p>
            <a:r>
              <a:rPr lang="en-IE" dirty="0" smtClean="0"/>
              <a:t>you can fit these similarly in the package “</a:t>
            </a:r>
            <a:r>
              <a:rPr lang="en-IE" dirty="0" err="1" smtClean="0"/>
              <a:t>glmmTMB</a:t>
            </a:r>
            <a:r>
              <a:rPr lang="en-IE" dirty="0" smtClean="0"/>
              <a:t>”</a:t>
            </a:r>
            <a:endParaRPr lang="en-IE" dirty="0"/>
          </a:p>
        </p:txBody>
      </p:sp>
    </p:spTree>
    <p:extLst>
      <p:ext uri="{BB962C8B-B14F-4D97-AF65-F5344CB8AC3E}">
        <p14:creationId xmlns:p14="http://schemas.microsoft.com/office/powerpoint/2010/main" val="11736423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395288" y="416763"/>
            <a:ext cx="8229600" cy="1143000"/>
          </a:xfrm>
        </p:spPr>
        <p:txBody>
          <a:bodyPr/>
          <a:lstStyle/>
          <a:p>
            <a:r>
              <a:rPr lang="en-AU" sz="4000" dirty="0" smtClean="0"/>
              <a:t>Proportion </a:t>
            </a:r>
            <a:r>
              <a:rPr lang="en-AU" sz="4000" dirty="0" smtClean="0"/>
              <a:t>data and presence/absence</a:t>
            </a:r>
            <a:endParaRPr lang="en-AU" sz="40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002" y="1700808"/>
            <a:ext cx="8523161" cy="2130790"/>
          </a:xfrm>
          <a:prstGeom prst="rect">
            <a:avLst/>
          </a:prstGeom>
        </p:spPr>
      </p:pic>
      <p:sp>
        <p:nvSpPr>
          <p:cNvPr id="6" name="Rectangle 5"/>
          <p:cNvSpPr/>
          <p:nvPr/>
        </p:nvSpPr>
        <p:spPr>
          <a:xfrm>
            <a:off x="5437646" y="3677709"/>
            <a:ext cx="3435556" cy="307777"/>
          </a:xfrm>
          <a:prstGeom prst="rect">
            <a:avLst/>
          </a:prstGeom>
        </p:spPr>
        <p:txBody>
          <a:bodyPr wrap="none">
            <a:spAutoFit/>
          </a:bodyPr>
          <a:lstStyle/>
          <a:p>
            <a:r>
              <a:rPr lang="en-IE" sz="1200" dirty="0" smtClean="0"/>
              <a:t>Image from http</a:t>
            </a:r>
            <a:r>
              <a:rPr lang="en-IE" sz="1200" dirty="0"/>
              <a:t>://cyberbridge.mcb.harvard.edu</a:t>
            </a:r>
            <a:r>
              <a:rPr lang="en-IE" sz="1400" dirty="0"/>
              <a:t>/</a:t>
            </a:r>
          </a:p>
        </p:txBody>
      </p:sp>
      <p:pic>
        <p:nvPicPr>
          <p:cNvPr id="8" name="Content Placeholder 3"/>
          <p:cNvPicPr>
            <a:picLocks noGrp="1" noChangeAspect="1"/>
          </p:cNvPicPr>
          <p:nvPr>
            <p:ph idx="1"/>
          </p:nvPr>
        </p:nvPicPr>
        <p:blipFill>
          <a:blip r:embed="rId4"/>
          <a:stretch>
            <a:fillRect/>
          </a:stretch>
        </p:blipFill>
        <p:spPr>
          <a:xfrm>
            <a:off x="813302" y="4119615"/>
            <a:ext cx="3384623" cy="2461612"/>
          </a:xfrm>
          <a:prstGeom prst="rect">
            <a:avLst/>
          </a:prstGeom>
        </p:spPr>
      </p:pic>
      <p:sp>
        <p:nvSpPr>
          <p:cNvPr id="9" name="Rectangle 8"/>
          <p:cNvSpPr/>
          <p:nvPr/>
        </p:nvSpPr>
        <p:spPr>
          <a:xfrm>
            <a:off x="813302" y="6581001"/>
            <a:ext cx="3192156" cy="276999"/>
          </a:xfrm>
          <a:prstGeom prst="rect">
            <a:avLst/>
          </a:prstGeom>
        </p:spPr>
        <p:txBody>
          <a:bodyPr wrap="none">
            <a:spAutoFit/>
          </a:bodyPr>
          <a:lstStyle/>
          <a:p>
            <a:r>
              <a:rPr lang="en-IE" sz="1200" dirty="0" smtClean="0"/>
              <a:t>Image © </a:t>
            </a:r>
            <a:r>
              <a:rPr lang="en-IE" sz="1200" dirty="0"/>
              <a:t>The Crane Valley Partnership 2016</a:t>
            </a:r>
          </a:p>
        </p:txBody>
      </p:sp>
      <p:pic>
        <p:nvPicPr>
          <p:cNvPr id="10" name="Content Placeholder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auto">
          <a:xfrm>
            <a:off x="4908989" y="4145586"/>
            <a:ext cx="1728192" cy="2443626"/>
          </a:xfrm>
          <a:prstGeom prst="rect">
            <a:avLst/>
          </a:prstGeom>
          <a:noFill/>
          <a:ln>
            <a:solidFill>
              <a:schemeClr val="accent1"/>
            </a:solid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1" name="Picture 10"/>
          <p:cNvPicPr>
            <a:picLocks noChangeAspect="1"/>
          </p:cNvPicPr>
          <p:nvPr/>
        </p:nvPicPr>
        <p:blipFill rotWithShape="1">
          <a:blip r:embed="rId6" cstate="print">
            <a:extLst>
              <a:ext uri="{28A0092B-C50C-407E-A947-70E740481C1C}">
                <a14:useLocalDpi xmlns:a14="http://schemas.microsoft.com/office/drawing/2010/main" val="0"/>
              </a:ext>
            </a:extLst>
          </a:blip>
          <a:srcRect r="1272" b="9578"/>
          <a:stretch/>
        </p:blipFill>
        <p:spPr>
          <a:xfrm>
            <a:off x="6741062" y="4145611"/>
            <a:ext cx="1566532" cy="2443575"/>
          </a:xfrm>
          <a:prstGeom prst="rect">
            <a:avLst/>
          </a:prstGeom>
          <a:ln>
            <a:solidFill>
              <a:schemeClr val="accent1"/>
            </a:solidFill>
          </a:ln>
        </p:spPr>
      </p:pic>
      <p:sp>
        <p:nvSpPr>
          <p:cNvPr id="12" name="Rectangle 11"/>
          <p:cNvSpPr/>
          <p:nvPr/>
        </p:nvSpPr>
        <p:spPr>
          <a:xfrm>
            <a:off x="5165902" y="6589186"/>
            <a:ext cx="3150320" cy="246221"/>
          </a:xfrm>
          <a:prstGeom prst="rect">
            <a:avLst/>
          </a:prstGeom>
        </p:spPr>
        <p:txBody>
          <a:bodyPr wrap="square">
            <a:spAutoFit/>
          </a:bodyPr>
          <a:lstStyle/>
          <a:p>
            <a:r>
              <a:rPr lang="en-IE" sz="1000" b="1" dirty="0" smtClean="0"/>
              <a:t>Bee orchid - </a:t>
            </a:r>
            <a:r>
              <a:rPr lang="en-IE" sz="1000" b="1" i="1" dirty="0" err="1" smtClean="0"/>
              <a:t>Ophrys</a:t>
            </a:r>
            <a:r>
              <a:rPr lang="en-IE" sz="1000" b="1" i="1" dirty="0" smtClean="0"/>
              <a:t> </a:t>
            </a:r>
            <a:r>
              <a:rPr lang="en-IE" sz="1000" b="1" i="1" dirty="0" err="1" smtClean="0"/>
              <a:t>apifera</a:t>
            </a:r>
            <a:r>
              <a:rPr lang="en-IE" sz="1000" b="1" i="1" dirty="0" smtClean="0"/>
              <a:t>, </a:t>
            </a:r>
            <a:r>
              <a:rPr lang="en-IE" sz="1000" dirty="0" smtClean="0"/>
              <a:t>Image </a:t>
            </a:r>
            <a:r>
              <a:rPr lang="en-IE" sz="1000" dirty="0" smtClean="0"/>
              <a:t>by </a:t>
            </a:r>
            <a:r>
              <a:rPr lang="en-IE" sz="1000" dirty="0" err="1" smtClean="0"/>
              <a:t>Tuxyso</a:t>
            </a:r>
            <a:endParaRPr lang="en-IE" sz="1000" dirty="0"/>
          </a:p>
        </p:txBody>
      </p:sp>
    </p:spTree>
    <p:extLst>
      <p:ext uri="{BB962C8B-B14F-4D97-AF65-F5344CB8AC3E}">
        <p14:creationId xmlns:p14="http://schemas.microsoft.com/office/powerpoint/2010/main" val="40746324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a:t>Proportion data arises from a binomial process</a:t>
            </a:r>
          </a:p>
        </p:txBody>
      </p:sp>
      <p:sp>
        <p:nvSpPr>
          <p:cNvPr id="5" name="Content Placeholder 4"/>
          <p:cNvSpPr>
            <a:spLocks noGrp="1"/>
          </p:cNvSpPr>
          <p:nvPr>
            <p:ph idx="1"/>
          </p:nvPr>
        </p:nvSpPr>
        <p:spPr/>
        <p:txBody>
          <a:bodyPr/>
          <a:lstStyle/>
          <a:p>
            <a:pPr marL="0" indent="0">
              <a:buNone/>
            </a:pPr>
            <a:endParaRPr lang="en-IE" dirty="0" smtClean="0"/>
          </a:p>
          <a:p>
            <a:pPr marL="0" indent="0">
              <a:buNone/>
            </a:pPr>
            <a:r>
              <a:rPr lang="en-IE" dirty="0" smtClean="0"/>
              <a:t>A binomial process </a:t>
            </a:r>
          </a:p>
          <a:p>
            <a:r>
              <a:rPr lang="en-IE" dirty="0" smtClean="0"/>
              <a:t>2 possible outcomes</a:t>
            </a:r>
          </a:p>
          <a:p>
            <a:r>
              <a:rPr lang="en-IE" dirty="0" smtClean="0"/>
              <a:t>Repeated trials</a:t>
            </a:r>
          </a:p>
          <a:p>
            <a:r>
              <a:rPr lang="en-IE" dirty="0" smtClean="0"/>
              <a:t>Probability of success is constant</a:t>
            </a:r>
          </a:p>
          <a:p>
            <a:r>
              <a:rPr lang="en-IE" dirty="0" smtClean="0"/>
              <a:t>Trials are independent</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r="63750" b="45536"/>
          <a:stretch/>
        </p:blipFill>
        <p:spPr>
          <a:xfrm>
            <a:off x="6636544" y="2751773"/>
            <a:ext cx="2218210" cy="2177415"/>
          </a:xfrm>
          <a:prstGeom prst="rect">
            <a:avLst/>
          </a:prstGeom>
        </p:spPr>
      </p:pic>
    </p:spTree>
    <p:extLst>
      <p:ext uri="{BB962C8B-B14F-4D97-AF65-F5344CB8AC3E}">
        <p14:creationId xmlns:p14="http://schemas.microsoft.com/office/powerpoint/2010/main" val="2848060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7" descr="http://www.marin.edu/%7Enpsomas/Lectures/Ch_1/images/imageD5C.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3635747"/>
            <a:ext cx="5339731" cy="3222253"/>
          </a:xfrm>
          <a:prstGeom prst="rect">
            <a:avLst/>
          </a:prstGeom>
          <a:noFill/>
          <a:extLst>
            <a:ext uri="{909E8E84-426E-40DD-AFC4-6F175D3DCCD1}">
              <a14:hiddenFill xmlns:a14="http://schemas.microsoft.com/office/drawing/2010/main">
                <a:solidFill>
                  <a:srgbClr val="FFFFFF"/>
                </a:solidFill>
              </a14:hiddenFill>
            </a:ext>
          </a:extLst>
        </p:spPr>
      </p:pic>
      <p:sp>
        <p:nvSpPr>
          <p:cNvPr id="5122" name="Rectangle 2"/>
          <p:cNvSpPr>
            <a:spLocks noGrp="1" noChangeArrowheads="1"/>
          </p:cNvSpPr>
          <p:nvPr>
            <p:ph type="title"/>
          </p:nvPr>
        </p:nvSpPr>
        <p:spPr>
          <a:xfrm>
            <a:off x="395288" y="620713"/>
            <a:ext cx="8229600" cy="1143000"/>
          </a:xfrm>
        </p:spPr>
        <p:txBody>
          <a:bodyPr/>
          <a:lstStyle/>
          <a:p>
            <a:r>
              <a:rPr lang="en-AU" sz="4000" b="1" dirty="0"/>
              <a:t>Generalized</a:t>
            </a:r>
            <a:r>
              <a:rPr lang="en-AU" sz="4000" dirty="0" smtClean="0"/>
              <a:t> Linear Models in R</a:t>
            </a:r>
            <a:endParaRPr lang="en-AU" sz="4000" dirty="0"/>
          </a:p>
        </p:txBody>
      </p:sp>
      <p:sp>
        <p:nvSpPr>
          <p:cNvPr id="5123" name="Rectangle 3"/>
          <p:cNvSpPr>
            <a:spLocks noGrp="1" noChangeArrowheads="1"/>
          </p:cNvSpPr>
          <p:nvPr>
            <p:ph type="body" idx="1"/>
          </p:nvPr>
        </p:nvSpPr>
        <p:spPr>
          <a:xfrm>
            <a:off x="251520" y="2204864"/>
            <a:ext cx="8229600" cy="2870200"/>
          </a:xfrm>
        </p:spPr>
        <p:txBody>
          <a:bodyPr/>
          <a:lstStyle/>
          <a:p>
            <a:pPr algn="ctr">
              <a:buFontTx/>
              <a:buNone/>
            </a:pPr>
            <a:r>
              <a:rPr lang="en-AU" dirty="0" smtClean="0"/>
              <a:t>a.k.a.  What to do when things are not normal… </a:t>
            </a:r>
            <a:endParaRPr lang="en-AU" dirty="0"/>
          </a:p>
        </p:txBody>
      </p:sp>
    </p:spTree>
    <p:extLst>
      <p:ext uri="{BB962C8B-B14F-4D97-AF65-F5344CB8AC3E}">
        <p14:creationId xmlns:p14="http://schemas.microsoft.com/office/powerpoint/2010/main" val="24222604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a:t>Proportion data arises from a binomial process</a:t>
            </a:r>
          </a:p>
        </p:txBody>
      </p:sp>
      <p:sp>
        <p:nvSpPr>
          <p:cNvPr id="5" name="Content Placeholder 4"/>
          <p:cNvSpPr>
            <a:spLocks noGrp="1"/>
          </p:cNvSpPr>
          <p:nvPr>
            <p:ph idx="1"/>
          </p:nvPr>
        </p:nvSpPr>
        <p:spPr>
          <a:xfrm>
            <a:off x="625154" y="1477471"/>
            <a:ext cx="8229600" cy="4525963"/>
          </a:xfrm>
        </p:spPr>
        <p:txBody>
          <a:bodyPr/>
          <a:lstStyle/>
          <a:p>
            <a:pPr marL="0" indent="0">
              <a:buNone/>
            </a:pPr>
            <a:endParaRPr lang="en-IE" dirty="0" smtClean="0"/>
          </a:p>
          <a:p>
            <a:pPr marL="0" indent="0">
              <a:buNone/>
            </a:pPr>
            <a:r>
              <a:rPr lang="en-IE" dirty="0" smtClean="0"/>
              <a:t>A binomial process </a:t>
            </a:r>
          </a:p>
          <a:p>
            <a:r>
              <a:rPr lang="en-IE" dirty="0" smtClean="0"/>
              <a:t>2 possible outcomes</a:t>
            </a:r>
          </a:p>
          <a:p>
            <a:r>
              <a:rPr lang="en-IE" dirty="0" smtClean="0"/>
              <a:t>Repeated trials</a:t>
            </a:r>
          </a:p>
          <a:p>
            <a:r>
              <a:rPr lang="en-IE" dirty="0" smtClean="0"/>
              <a:t>Probability of success is constant</a:t>
            </a:r>
          </a:p>
          <a:p>
            <a:r>
              <a:rPr lang="en-IE" dirty="0" smtClean="0"/>
              <a:t>Trials are independent</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r="63750" b="45536"/>
          <a:stretch/>
        </p:blipFill>
        <p:spPr>
          <a:xfrm>
            <a:off x="6636544" y="2751773"/>
            <a:ext cx="2218210" cy="2177415"/>
          </a:xfrm>
          <a:prstGeom prst="rect">
            <a:avLst/>
          </a:prstGeom>
        </p:spPr>
      </p:pic>
      <p:sp>
        <p:nvSpPr>
          <p:cNvPr id="3" name="TextBox 2"/>
          <p:cNvSpPr txBox="1"/>
          <p:nvPr/>
        </p:nvSpPr>
        <p:spPr>
          <a:xfrm>
            <a:off x="1148201" y="5863212"/>
            <a:ext cx="7183505" cy="400110"/>
          </a:xfrm>
          <a:prstGeom prst="rect">
            <a:avLst/>
          </a:prstGeom>
          <a:noFill/>
          <a:ln>
            <a:solidFill>
              <a:schemeClr val="tx2"/>
            </a:solidFill>
          </a:ln>
        </p:spPr>
        <p:txBody>
          <a:bodyPr wrap="none" rtlCol="0">
            <a:spAutoFit/>
          </a:bodyPr>
          <a:lstStyle/>
          <a:p>
            <a:r>
              <a:rPr lang="en-IE" sz="2000" dirty="0" smtClean="0">
                <a:solidFill>
                  <a:schemeClr val="tx2"/>
                </a:solidFill>
              </a:rPr>
              <a:t>We are interested in the probability of a given number of successes </a:t>
            </a:r>
            <a:endParaRPr lang="en-IE" sz="2000" dirty="0">
              <a:solidFill>
                <a:schemeClr val="tx2"/>
              </a:solidFill>
            </a:endParaRPr>
          </a:p>
        </p:txBody>
      </p:sp>
    </p:spTree>
    <p:extLst>
      <p:ext uri="{BB962C8B-B14F-4D97-AF65-F5344CB8AC3E}">
        <p14:creationId xmlns:p14="http://schemas.microsoft.com/office/powerpoint/2010/main" val="22362331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8201" y="1153232"/>
            <a:ext cx="4362450" cy="4333875"/>
          </a:xfrm>
          <a:prstGeom prst="rect">
            <a:avLst/>
          </a:prstGeom>
        </p:spPr>
      </p:pic>
      <p:sp>
        <p:nvSpPr>
          <p:cNvPr id="2" name="Title 1"/>
          <p:cNvSpPr>
            <a:spLocks noGrp="1"/>
          </p:cNvSpPr>
          <p:nvPr>
            <p:ph type="title"/>
          </p:nvPr>
        </p:nvSpPr>
        <p:spPr/>
        <p:txBody>
          <a:bodyPr>
            <a:normAutofit fontScale="90000"/>
          </a:bodyPr>
          <a:lstStyle/>
          <a:p>
            <a:r>
              <a:rPr lang="en-IE" dirty="0"/>
              <a:t>Proportion data arises from a binomial process</a:t>
            </a:r>
          </a:p>
        </p:txBody>
      </p:sp>
      <p:sp>
        <p:nvSpPr>
          <p:cNvPr id="5" name="Content Placeholder 4"/>
          <p:cNvSpPr>
            <a:spLocks noGrp="1"/>
          </p:cNvSpPr>
          <p:nvPr>
            <p:ph idx="1"/>
          </p:nvPr>
        </p:nvSpPr>
        <p:spPr>
          <a:xfrm>
            <a:off x="625154" y="1477471"/>
            <a:ext cx="8229600" cy="4525963"/>
          </a:xfrm>
        </p:spPr>
        <p:txBody>
          <a:bodyPr/>
          <a:lstStyle/>
          <a:p>
            <a:pPr marL="0" indent="0">
              <a:buNone/>
            </a:pPr>
            <a:endParaRPr lang="en-IE" dirty="0" smtClean="0"/>
          </a:p>
          <a:p>
            <a:pPr marL="0" indent="0">
              <a:buNone/>
            </a:pPr>
            <a:endParaRPr lang="en-IE" dirty="0" smtClean="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r="63750" b="45536"/>
          <a:stretch/>
        </p:blipFill>
        <p:spPr>
          <a:xfrm>
            <a:off x="6636544" y="2751773"/>
            <a:ext cx="2218210" cy="2177415"/>
          </a:xfrm>
          <a:prstGeom prst="rect">
            <a:avLst/>
          </a:prstGeom>
        </p:spPr>
      </p:pic>
      <p:sp>
        <p:nvSpPr>
          <p:cNvPr id="3" name="TextBox 2"/>
          <p:cNvSpPr txBox="1"/>
          <p:nvPr/>
        </p:nvSpPr>
        <p:spPr>
          <a:xfrm>
            <a:off x="1148201" y="5863212"/>
            <a:ext cx="7183505" cy="400110"/>
          </a:xfrm>
          <a:prstGeom prst="rect">
            <a:avLst/>
          </a:prstGeom>
          <a:noFill/>
          <a:ln>
            <a:solidFill>
              <a:schemeClr val="tx2"/>
            </a:solidFill>
          </a:ln>
        </p:spPr>
        <p:txBody>
          <a:bodyPr wrap="none" rtlCol="0">
            <a:spAutoFit/>
          </a:bodyPr>
          <a:lstStyle/>
          <a:p>
            <a:r>
              <a:rPr lang="en-IE" sz="2000" dirty="0" smtClean="0">
                <a:solidFill>
                  <a:schemeClr val="tx2"/>
                </a:solidFill>
              </a:rPr>
              <a:t>We are interested in the probability of a given number of successes </a:t>
            </a:r>
            <a:endParaRPr lang="en-IE" sz="2000" dirty="0">
              <a:solidFill>
                <a:schemeClr val="tx2"/>
              </a:solidFill>
            </a:endParaRPr>
          </a:p>
        </p:txBody>
      </p:sp>
    </p:spTree>
    <p:extLst>
      <p:ext uri="{BB962C8B-B14F-4D97-AF65-F5344CB8AC3E}">
        <p14:creationId xmlns:p14="http://schemas.microsoft.com/office/powerpoint/2010/main" val="42346136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3200" dirty="0" smtClean="0"/>
              <a:t>Running a Generalized Linear Model using Proportion data in R</a:t>
            </a:r>
            <a:endParaRPr lang="en-GB" sz="3200" dirty="0"/>
          </a:p>
        </p:txBody>
      </p:sp>
      <p:sp>
        <p:nvSpPr>
          <p:cNvPr id="3" name="Content Placeholder 2"/>
          <p:cNvSpPr>
            <a:spLocks noGrp="1"/>
          </p:cNvSpPr>
          <p:nvPr>
            <p:ph idx="1"/>
          </p:nvPr>
        </p:nvSpPr>
        <p:spPr>
          <a:xfrm>
            <a:off x="162560" y="1722439"/>
            <a:ext cx="8808720" cy="3335336"/>
          </a:xfrm>
        </p:spPr>
        <p:txBody>
          <a:bodyPr>
            <a:normAutofit/>
          </a:bodyPr>
          <a:lstStyle/>
          <a:p>
            <a:r>
              <a:rPr lang="en-GB" sz="2800" dirty="0" smtClean="0"/>
              <a:t>Specify </a:t>
            </a:r>
            <a:r>
              <a:rPr lang="en-GB" sz="2800" dirty="0"/>
              <a:t>a </a:t>
            </a:r>
            <a:r>
              <a:rPr lang="en-GB" sz="2800" dirty="0" smtClean="0"/>
              <a:t>family and a link function </a:t>
            </a:r>
          </a:p>
          <a:p>
            <a:pPr lvl="1"/>
            <a:r>
              <a:rPr lang="en-GB" dirty="0" err="1"/>
              <a:t>eg</a:t>
            </a:r>
            <a:r>
              <a:rPr lang="en-GB" dirty="0"/>
              <a:t>. </a:t>
            </a:r>
            <a:r>
              <a:rPr lang="en-GB" dirty="0" err="1"/>
              <a:t>glm</a:t>
            </a:r>
            <a:r>
              <a:rPr lang="en-GB" dirty="0"/>
              <a:t>(response variable ~ Explanatory variable, </a:t>
            </a:r>
            <a:endParaRPr lang="en-GB" dirty="0" smtClean="0"/>
          </a:p>
          <a:p>
            <a:pPr marL="457200" lvl="1" indent="0">
              <a:buNone/>
            </a:pPr>
            <a:r>
              <a:rPr lang="en-GB" dirty="0"/>
              <a:t> </a:t>
            </a:r>
            <a:r>
              <a:rPr lang="en-GB" dirty="0" smtClean="0"/>
              <a:t>     data </a:t>
            </a:r>
            <a:r>
              <a:rPr lang="en-GB" dirty="0"/>
              <a:t>= datasheet, </a:t>
            </a:r>
          </a:p>
          <a:p>
            <a:pPr marL="457200" lvl="1" indent="0">
              <a:buNone/>
            </a:pPr>
            <a:r>
              <a:rPr lang="en-GB" dirty="0">
                <a:solidFill>
                  <a:srgbClr val="FF0000"/>
                </a:solidFill>
              </a:rPr>
              <a:t>      </a:t>
            </a:r>
            <a:r>
              <a:rPr lang="en-GB" dirty="0">
                <a:solidFill>
                  <a:schemeClr val="tx2"/>
                </a:solidFill>
              </a:rPr>
              <a:t>family = “binomial”(link = logit)</a:t>
            </a:r>
            <a:r>
              <a:rPr lang="en-GB" dirty="0"/>
              <a:t>)</a:t>
            </a:r>
            <a:endParaRPr lang="en-GB" dirty="0">
              <a:solidFill>
                <a:schemeClr val="tx2"/>
              </a:solidFill>
            </a:endParaRPr>
          </a:p>
          <a:p>
            <a:endParaRPr lang="en-GB" sz="2000" dirty="0" smtClean="0"/>
          </a:p>
          <a:p>
            <a:pPr marL="393192" lvl="1" indent="0">
              <a:buNone/>
            </a:pPr>
            <a:endParaRPr lang="en-GB" dirty="0"/>
          </a:p>
        </p:txBody>
      </p:sp>
      <p:sp>
        <p:nvSpPr>
          <p:cNvPr id="4" name="Title 1"/>
          <p:cNvSpPr txBox="1">
            <a:spLocks/>
          </p:cNvSpPr>
          <p:nvPr/>
        </p:nvSpPr>
        <p:spPr>
          <a:xfrm>
            <a:off x="609600" y="42703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IE" dirty="0"/>
          </a:p>
        </p:txBody>
      </p:sp>
    </p:spTree>
    <p:extLst>
      <p:ext uri="{BB962C8B-B14F-4D97-AF65-F5344CB8AC3E}">
        <p14:creationId xmlns:p14="http://schemas.microsoft.com/office/powerpoint/2010/main" val="26853313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3200" dirty="0" smtClean="0"/>
              <a:t>Response variables in a Generalized Linear Model with Proportion data in R</a:t>
            </a:r>
            <a:endParaRPr lang="en-GB" sz="3200" dirty="0"/>
          </a:p>
        </p:txBody>
      </p:sp>
      <p:sp>
        <p:nvSpPr>
          <p:cNvPr id="3" name="Content Placeholder 2"/>
          <p:cNvSpPr>
            <a:spLocks noGrp="1"/>
          </p:cNvSpPr>
          <p:nvPr>
            <p:ph idx="1"/>
          </p:nvPr>
        </p:nvSpPr>
        <p:spPr>
          <a:xfrm>
            <a:off x="162560" y="1722439"/>
            <a:ext cx="8808720" cy="3335336"/>
          </a:xfrm>
        </p:spPr>
        <p:txBody>
          <a:bodyPr>
            <a:normAutofit fontScale="92500" lnSpcReduction="10000"/>
          </a:bodyPr>
          <a:lstStyle/>
          <a:p>
            <a:r>
              <a:rPr lang="en-GB" sz="2000" dirty="0" smtClean="0"/>
              <a:t>Note: </a:t>
            </a:r>
            <a:r>
              <a:rPr lang="en-GB" sz="2000" dirty="0"/>
              <a:t>t</a:t>
            </a:r>
            <a:r>
              <a:rPr lang="en-GB" sz="2000" dirty="0" smtClean="0"/>
              <a:t>he response variable may have either of two formats depending on your </a:t>
            </a:r>
            <a:r>
              <a:rPr lang="en-GB" sz="2000" dirty="0" smtClean="0"/>
              <a:t>data</a:t>
            </a:r>
          </a:p>
          <a:p>
            <a:endParaRPr lang="en-GB" sz="2000" dirty="0"/>
          </a:p>
          <a:p>
            <a:pPr marL="0" indent="0">
              <a:buNone/>
            </a:pPr>
            <a:r>
              <a:rPr lang="en-GB" sz="2000" dirty="0" smtClean="0"/>
              <a:t>        For </a:t>
            </a:r>
            <a:r>
              <a:rPr lang="en-GB" sz="2000" dirty="0" smtClean="0"/>
              <a:t>0’s and 1’s of individual attempts, response is a single column</a:t>
            </a:r>
          </a:p>
          <a:p>
            <a:pPr marL="0" indent="0">
              <a:buNone/>
            </a:pPr>
            <a:endParaRPr lang="en-GB" sz="2000" dirty="0" smtClean="0"/>
          </a:p>
          <a:p>
            <a:pPr marL="0" indent="0">
              <a:buNone/>
            </a:pPr>
            <a:endParaRPr lang="en-GB" sz="2000" dirty="0" smtClean="0"/>
          </a:p>
          <a:p>
            <a:pPr marL="0" indent="0">
              <a:buNone/>
            </a:pPr>
            <a:endParaRPr lang="en-GB" sz="2000" dirty="0"/>
          </a:p>
          <a:p>
            <a:pPr marL="0" indent="0">
              <a:buNone/>
            </a:pPr>
            <a:endParaRPr lang="en-GB" sz="2000" dirty="0" smtClean="0"/>
          </a:p>
          <a:p>
            <a:pPr marL="393192" lvl="1" indent="0">
              <a:buNone/>
            </a:pPr>
            <a:endParaRPr lang="en-GB" dirty="0" smtClean="0"/>
          </a:p>
          <a:p>
            <a:pPr marL="393192" lvl="1" indent="0">
              <a:buNone/>
            </a:pPr>
            <a:r>
              <a:rPr lang="en-GB" sz="2000" dirty="0" smtClean="0"/>
              <a:t>For </a:t>
            </a:r>
            <a:r>
              <a:rPr lang="en-GB" sz="2000" dirty="0" smtClean="0"/>
              <a:t>counts of successes and failures per trial, response is two columns</a:t>
            </a:r>
            <a:endParaRPr lang="en-GB" dirty="0"/>
          </a:p>
        </p:txBody>
      </p:sp>
      <p:sp>
        <p:nvSpPr>
          <p:cNvPr id="4" name="Title 1"/>
          <p:cNvSpPr txBox="1">
            <a:spLocks/>
          </p:cNvSpPr>
          <p:nvPr/>
        </p:nvSpPr>
        <p:spPr>
          <a:xfrm>
            <a:off x="609600" y="42703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IE" dirty="0"/>
          </a:p>
        </p:txBody>
      </p:sp>
      <p:pic>
        <p:nvPicPr>
          <p:cNvPr id="6" name="Picture 5"/>
          <p:cNvPicPr>
            <a:picLocks noChangeAspect="1"/>
          </p:cNvPicPr>
          <p:nvPr/>
        </p:nvPicPr>
        <p:blipFill>
          <a:blip r:embed="rId2"/>
          <a:stretch>
            <a:fillRect/>
          </a:stretch>
        </p:blipFill>
        <p:spPr>
          <a:xfrm>
            <a:off x="1108195" y="3019698"/>
            <a:ext cx="2482963" cy="1448395"/>
          </a:xfrm>
          <a:prstGeom prst="rect">
            <a:avLst/>
          </a:prstGeom>
          <a:ln>
            <a:noFill/>
          </a:ln>
        </p:spPr>
      </p:pic>
      <p:pic>
        <p:nvPicPr>
          <p:cNvPr id="5" name="Picture 4"/>
          <p:cNvPicPr>
            <a:picLocks noChangeAspect="1"/>
          </p:cNvPicPr>
          <p:nvPr/>
        </p:nvPicPr>
        <p:blipFill>
          <a:blip r:embed="rId3"/>
          <a:stretch>
            <a:fillRect/>
          </a:stretch>
        </p:blipFill>
        <p:spPr>
          <a:xfrm>
            <a:off x="867623" y="5085338"/>
            <a:ext cx="2919413" cy="1459707"/>
          </a:xfrm>
          <a:prstGeom prst="rect">
            <a:avLst/>
          </a:prstGeom>
          <a:ln>
            <a:noFill/>
          </a:ln>
        </p:spPr>
      </p:pic>
      <p:sp>
        <p:nvSpPr>
          <p:cNvPr id="7" name="TextBox 6"/>
          <p:cNvSpPr txBox="1"/>
          <p:nvPr/>
        </p:nvSpPr>
        <p:spPr>
          <a:xfrm>
            <a:off x="3814678" y="3115364"/>
            <a:ext cx="4033605" cy="1200329"/>
          </a:xfrm>
          <a:prstGeom prst="rect">
            <a:avLst/>
          </a:prstGeom>
          <a:noFill/>
        </p:spPr>
        <p:txBody>
          <a:bodyPr wrap="none" rtlCol="0">
            <a:spAutoFit/>
          </a:bodyPr>
          <a:lstStyle/>
          <a:p>
            <a:pPr lvl="1"/>
            <a:r>
              <a:rPr lang="en-GB" dirty="0" err="1" smtClean="0"/>
              <a:t>glm</a:t>
            </a:r>
            <a:r>
              <a:rPr lang="en-GB" dirty="0" smtClean="0"/>
              <a:t>(</a:t>
            </a:r>
            <a:r>
              <a:rPr lang="en-GB" dirty="0" smtClean="0">
                <a:solidFill>
                  <a:srgbClr val="C00000"/>
                </a:solidFill>
              </a:rPr>
              <a:t>Survival</a:t>
            </a:r>
            <a:r>
              <a:rPr lang="en-GB" dirty="0" smtClean="0"/>
              <a:t> ~ Temp, </a:t>
            </a:r>
            <a:endParaRPr lang="en-GB" dirty="0"/>
          </a:p>
          <a:p>
            <a:pPr lvl="1"/>
            <a:r>
              <a:rPr lang="en-GB" dirty="0"/>
              <a:t>      data = </a:t>
            </a:r>
            <a:r>
              <a:rPr lang="en-GB" dirty="0" smtClean="0"/>
              <a:t>datasheet, </a:t>
            </a:r>
            <a:endParaRPr lang="en-GB" dirty="0"/>
          </a:p>
          <a:p>
            <a:pPr lvl="1"/>
            <a:r>
              <a:rPr lang="en-GB" dirty="0">
                <a:solidFill>
                  <a:srgbClr val="FF0000"/>
                </a:solidFill>
              </a:rPr>
              <a:t>      </a:t>
            </a:r>
            <a:r>
              <a:rPr lang="en-GB" dirty="0"/>
              <a:t>family = “binomial”(link = logit))</a:t>
            </a:r>
          </a:p>
          <a:p>
            <a:endParaRPr lang="en-IE" dirty="0"/>
          </a:p>
        </p:txBody>
      </p:sp>
      <p:sp>
        <p:nvSpPr>
          <p:cNvPr id="8" name="Rectangle 7"/>
          <p:cNvSpPr/>
          <p:nvPr/>
        </p:nvSpPr>
        <p:spPr>
          <a:xfrm>
            <a:off x="609600" y="2459636"/>
            <a:ext cx="8229599" cy="2084657"/>
          </a:xfrm>
          <a:prstGeom prst="rect">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E"/>
          </a:p>
        </p:txBody>
      </p:sp>
      <p:sp>
        <p:nvSpPr>
          <p:cNvPr id="9" name="Rectangle 8"/>
          <p:cNvSpPr/>
          <p:nvPr/>
        </p:nvSpPr>
        <p:spPr>
          <a:xfrm>
            <a:off x="612912" y="4620494"/>
            <a:ext cx="8229600" cy="1950141"/>
          </a:xfrm>
          <a:prstGeom prst="rect">
            <a:avLst/>
          </a:prstGeom>
          <a:no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E">
              <a:ln>
                <a:solidFill>
                  <a:srgbClr val="0070C0"/>
                </a:solidFill>
              </a:ln>
            </a:endParaRPr>
          </a:p>
        </p:txBody>
      </p:sp>
      <p:sp>
        <p:nvSpPr>
          <p:cNvPr id="10" name="Rectangle 9"/>
          <p:cNvSpPr/>
          <p:nvPr/>
        </p:nvSpPr>
        <p:spPr>
          <a:xfrm>
            <a:off x="3568812" y="5133899"/>
            <a:ext cx="4572000" cy="923330"/>
          </a:xfrm>
          <a:prstGeom prst="rect">
            <a:avLst/>
          </a:prstGeom>
        </p:spPr>
        <p:txBody>
          <a:bodyPr>
            <a:spAutoFit/>
          </a:bodyPr>
          <a:lstStyle/>
          <a:p>
            <a:pPr lvl="1"/>
            <a:r>
              <a:rPr lang="en-GB" dirty="0" err="1" smtClean="0"/>
              <a:t>glm</a:t>
            </a:r>
            <a:r>
              <a:rPr lang="en-GB" dirty="0" smtClean="0"/>
              <a:t>(</a:t>
            </a:r>
            <a:r>
              <a:rPr lang="en-GB" dirty="0" err="1" smtClean="0">
                <a:solidFill>
                  <a:schemeClr val="tx2"/>
                </a:solidFill>
              </a:rPr>
              <a:t>cbind</a:t>
            </a:r>
            <a:r>
              <a:rPr lang="en-GB" dirty="0" smtClean="0">
                <a:solidFill>
                  <a:schemeClr val="tx2"/>
                </a:solidFill>
              </a:rPr>
              <a:t>(Infected, Uninfected) </a:t>
            </a:r>
            <a:r>
              <a:rPr lang="en-GB" dirty="0"/>
              <a:t>~ Temp, </a:t>
            </a:r>
          </a:p>
          <a:p>
            <a:pPr lvl="1"/>
            <a:r>
              <a:rPr lang="en-GB" dirty="0"/>
              <a:t>      data = datasheet, </a:t>
            </a:r>
          </a:p>
          <a:p>
            <a:pPr lvl="1"/>
            <a:r>
              <a:rPr lang="en-GB" dirty="0">
                <a:solidFill>
                  <a:srgbClr val="FF0000"/>
                </a:solidFill>
              </a:rPr>
              <a:t>      </a:t>
            </a:r>
            <a:r>
              <a:rPr lang="en-GB" dirty="0"/>
              <a:t>family = “binomial”(link = logit))</a:t>
            </a:r>
          </a:p>
        </p:txBody>
      </p:sp>
    </p:spTree>
    <p:extLst>
      <p:ext uri="{BB962C8B-B14F-4D97-AF65-F5344CB8AC3E}">
        <p14:creationId xmlns:p14="http://schemas.microsoft.com/office/powerpoint/2010/main" val="33483541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smtClean="0">
                <a:solidFill>
                  <a:srgbClr val="FF0000"/>
                </a:solidFill>
              </a:rPr>
              <a:t>Warning: </a:t>
            </a:r>
            <a:r>
              <a:rPr lang="en-IE" dirty="0" smtClean="0"/>
              <a:t>Percentages </a:t>
            </a:r>
            <a:r>
              <a:rPr lang="en-IE" dirty="0" smtClean="0"/>
              <a:t>are different from proportion data</a:t>
            </a:r>
            <a:endParaRPr lang="en-IE" dirty="0"/>
          </a:p>
        </p:txBody>
      </p:sp>
      <p:sp>
        <p:nvSpPr>
          <p:cNvPr id="3" name="Content Placeholder 2"/>
          <p:cNvSpPr>
            <a:spLocks noGrp="1"/>
          </p:cNvSpPr>
          <p:nvPr>
            <p:ph idx="1"/>
          </p:nvPr>
        </p:nvSpPr>
        <p:spPr/>
        <p:txBody>
          <a:bodyPr>
            <a:normAutofit/>
          </a:bodyPr>
          <a:lstStyle/>
          <a:p>
            <a:r>
              <a:rPr lang="en-IE" sz="2800" dirty="0" smtClean="0"/>
              <a:t>%’s are not easily modelled as a binomial process</a:t>
            </a:r>
          </a:p>
          <a:p>
            <a:pPr lvl="2"/>
            <a:r>
              <a:rPr lang="en-IE" dirty="0" smtClean="0"/>
              <a:t>Number of trials is unclear </a:t>
            </a:r>
          </a:p>
          <a:p>
            <a:pPr lvl="3"/>
            <a:r>
              <a:rPr lang="en-IE" dirty="0" err="1" smtClean="0"/>
              <a:t>eg</a:t>
            </a:r>
            <a:r>
              <a:rPr lang="en-IE" dirty="0" smtClean="0"/>
              <a:t> percentages may come from different sample sizes or areas.  </a:t>
            </a:r>
          </a:p>
          <a:p>
            <a:endParaRPr lang="en-IE" sz="2600" dirty="0" smtClean="0"/>
          </a:p>
          <a:p>
            <a:endParaRPr lang="en-IE" sz="2600" dirty="0"/>
          </a:p>
          <a:p>
            <a:pPr marL="0" indent="0">
              <a:buNone/>
            </a:pPr>
            <a:endParaRPr lang="en-IE" dirty="0" smtClean="0"/>
          </a:p>
          <a:p>
            <a:pPr marL="457200" lvl="1" indent="0">
              <a:buNone/>
            </a:pPr>
            <a:endParaRPr lang="en-IE" dirty="0" smtClean="0"/>
          </a:p>
          <a:p>
            <a:pPr marL="457200" lvl="1" indent="0">
              <a:buNone/>
            </a:pPr>
            <a:endParaRPr lang="en-IE" dirty="0"/>
          </a:p>
          <a:p>
            <a:pPr lvl="1"/>
            <a:endParaRPr lang="en-IE" dirty="0"/>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r="416" b="10741"/>
          <a:stretch/>
        </p:blipFill>
        <p:spPr>
          <a:xfrm>
            <a:off x="1400175" y="3395134"/>
            <a:ext cx="6386513" cy="3219979"/>
          </a:xfrm>
          <a:prstGeom prst="rect">
            <a:avLst/>
          </a:prstGeom>
          <a:ln>
            <a:solidFill>
              <a:schemeClr val="tx1"/>
            </a:solidFill>
          </a:ln>
        </p:spPr>
      </p:pic>
    </p:spTree>
    <p:extLst>
      <p:ext uri="{BB962C8B-B14F-4D97-AF65-F5344CB8AC3E}">
        <p14:creationId xmlns:p14="http://schemas.microsoft.com/office/powerpoint/2010/main" val="35132315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smtClean="0">
                <a:solidFill>
                  <a:srgbClr val="FF0000"/>
                </a:solidFill>
              </a:rPr>
              <a:t>Warning: </a:t>
            </a:r>
            <a:r>
              <a:rPr lang="en-IE" dirty="0" smtClean="0"/>
              <a:t>Percentages </a:t>
            </a:r>
            <a:r>
              <a:rPr lang="en-IE" dirty="0" smtClean="0"/>
              <a:t>are different from proportion data</a:t>
            </a:r>
            <a:endParaRPr lang="en-IE" dirty="0"/>
          </a:p>
        </p:txBody>
      </p:sp>
      <p:sp>
        <p:nvSpPr>
          <p:cNvPr id="3" name="Content Placeholder 2"/>
          <p:cNvSpPr>
            <a:spLocks noGrp="1"/>
          </p:cNvSpPr>
          <p:nvPr>
            <p:ph idx="1"/>
          </p:nvPr>
        </p:nvSpPr>
        <p:spPr/>
        <p:txBody>
          <a:bodyPr>
            <a:normAutofit/>
          </a:bodyPr>
          <a:lstStyle/>
          <a:p>
            <a:r>
              <a:rPr lang="en-IE" sz="2800" dirty="0" smtClean="0"/>
              <a:t>%’s are not easily modelled as a binomial </a:t>
            </a:r>
            <a:r>
              <a:rPr lang="en-IE" sz="2800" dirty="0" smtClean="0"/>
              <a:t>process</a:t>
            </a:r>
            <a:r>
              <a:rPr lang="en-IE" dirty="0" smtClean="0"/>
              <a:t>  </a:t>
            </a:r>
          </a:p>
          <a:p>
            <a:pPr lvl="3"/>
            <a:endParaRPr lang="en-IE" dirty="0"/>
          </a:p>
          <a:p>
            <a:r>
              <a:rPr lang="en-IE" sz="2800" dirty="0"/>
              <a:t>With percentage data it is best to </a:t>
            </a:r>
            <a:r>
              <a:rPr lang="en-IE" sz="2800" u="sng" dirty="0"/>
              <a:t>pre-transform </a:t>
            </a:r>
            <a:r>
              <a:rPr lang="en-IE" sz="2800" dirty="0"/>
              <a:t>the data </a:t>
            </a:r>
            <a:r>
              <a:rPr lang="en-IE" sz="2800" dirty="0" smtClean="0"/>
              <a:t>with a logit transformation to </a:t>
            </a:r>
            <a:r>
              <a:rPr lang="en-IE" sz="2800" dirty="0"/>
              <a:t>make it linear, and then use a standard Linear Model </a:t>
            </a:r>
          </a:p>
          <a:p>
            <a:pPr marL="1371600" lvl="3" indent="0">
              <a:buNone/>
            </a:pPr>
            <a:endParaRPr lang="en-IE" dirty="0" smtClean="0"/>
          </a:p>
          <a:p>
            <a:r>
              <a:rPr lang="en-IE" sz="2800" dirty="0"/>
              <a:t>For further details see </a:t>
            </a:r>
            <a:r>
              <a:rPr lang="en-US" sz="2800" dirty="0"/>
              <a:t>Warton &amp; Hui (2011) The arcsine is asinine: the analysis of proportions in ecology. Ecology 92:3-10</a:t>
            </a:r>
          </a:p>
          <a:p>
            <a:endParaRPr lang="en-IE" sz="2600" dirty="0" smtClean="0"/>
          </a:p>
          <a:p>
            <a:endParaRPr lang="en-IE" sz="2600" dirty="0"/>
          </a:p>
          <a:p>
            <a:pPr marL="0" indent="0">
              <a:buNone/>
            </a:pPr>
            <a:endParaRPr lang="en-IE" dirty="0" smtClean="0"/>
          </a:p>
          <a:p>
            <a:pPr marL="457200" lvl="1" indent="0">
              <a:buNone/>
            </a:pPr>
            <a:endParaRPr lang="en-IE" dirty="0" smtClean="0"/>
          </a:p>
          <a:p>
            <a:pPr marL="457200" lvl="1" indent="0">
              <a:buNone/>
            </a:pPr>
            <a:endParaRPr lang="en-IE" dirty="0"/>
          </a:p>
          <a:p>
            <a:pPr lvl="1"/>
            <a:endParaRPr lang="en-IE" dirty="0"/>
          </a:p>
        </p:txBody>
      </p:sp>
    </p:spTree>
    <p:extLst>
      <p:ext uri="{BB962C8B-B14F-4D97-AF65-F5344CB8AC3E}">
        <p14:creationId xmlns:p14="http://schemas.microsoft.com/office/powerpoint/2010/main" val="26162006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smtClean="0"/>
              <a:t>Great books for </a:t>
            </a:r>
            <a:r>
              <a:rPr lang="en-GB" dirty="0" err="1" smtClean="0"/>
              <a:t>glms</a:t>
            </a:r>
            <a:endParaRPr lang="en-GB" dirty="0"/>
          </a:p>
        </p:txBody>
      </p:sp>
      <p:pic>
        <p:nvPicPr>
          <p:cNvPr id="2050" name="Picture 2" descr="Mixed Effects Models and Extensions in Ecology with R cover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534" y="1847088"/>
            <a:ext cx="2912745" cy="462340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ecx.images-amazon.com/images/I/41M577tJx5L._SX382_BO1,204,203,200_.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9495" y="1794192"/>
            <a:ext cx="3657600" cy="4752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88093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41351" y="980728"/>
            <a:ext cx="8867153" cy="4688746"/>
          </a:xfrm>
          <a:prstGeom prst="rect">
            <a:avLst/>
          </a:prstGeom>
        </p:spPr>
      </p:pic>
    </p:spTree>
    <p:extLst>
      <p:ext uri="{BB962C8B-B14F-4D97-AF65-F5344CB8AC3E}">
        <p14:creationId xmlns:p14="http://schemas.microsoft.com/office/powerpoint/2010/main" val="419073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Anatomy of a </a:t>
            </a:r>
            <a:br>
              <a:rPr lang="en-US" dirty="0" smtClean="0"/>
            </a:br>
            <a:r>
              <a:rPr lang="en-US" dirty="0" smtClean="0"/>
              <a:t>Generalized Linear Model</a:t>
            </a:r>
            <a:endParaRPr lang="en-US" dirty="0"/>
          </a:p>
        </p:txBody>
      </p:sp>
      <p:sp>
        <p:nvSpPr>
          <p:cNvPr id="3" name="Content Placeholder 2"/>
          <p:cNvSpPr>
            <a:spLocks noGrp="1"/>
          </p:cNvSpPr>
          <p:nvPr>
            <p:ph idx="1"/>
          </p:nvPr>
        </p:nvSpPr>
        <p:spPr>
          <a:xfrm>
            <a:off x="441875" y="2060848"/>
            <a:ext cx="8229600" cy="2188840"/>
          </a:xfrm>
        </p:spPr>
        <p:txBody>
          <a:bodyPr/>
          <a:lstStyle/>
          <a:p>
            <a:pPr marL="514350" indent="-514350">
              <a:buFont typeface="+mj-lt"/>
              <a:buAutoNum type="arabicPeriod"/>
            </a:pPr>
            <a:r>
              <a:rPr lang="en-US" dirty="0" smtClean="0"/>
              <a:t>Linear predictors  </a:t>
            </a:r>
          </a:p>
          <a:p>
            <a:pPr marL="514350" indent="-514350">
              <a:buFont typeface="+mj-lt"/>
              <a:buAutoNum type="arabicPeriod"/>
            </a:pPr>
            <a:r>
              <a:rPr lang="en-US" dirty="0" smtClean="0"/>
              <a:t>Error structure </a:t>
            </a:r>
          </a:p>
          <a:p>
            <a:pPr marL="514350" indent="-514350">
              <a:buFont typeface="+mj-lt"/>
              <a:buAutoNum type="arabicPeriod"/>
            </a:pPr>
            <a:r>
              <a:rPr lang="en-US" dirty="0" smtClean="0"/>
              <a:t>Link function</a:t>
            </a:r>
            <a:endParaRPr lang="en-US" dirty="0"/>
          </a:p>
        </p:txBody>
      </p:sp>
      <p:sp>
        <p:nvSpPr>
          <p:cNvPr id="5" name="Rectangle 4"/>
          <p:cNvSpPr/>
          <p:nvPr/>
        </p:nvSpPr>
        <p:spPr>
          <a:xfrm>
            <a:off x="5004048" y="2113692"/>
            <a:ext cx="2334293" cy="523220"/>
          </a:xfrm>
          <a:prstGeom prst="rect">
            <a:avLst/>
          </a:prstGeom>
        </p:spPr>
        <p:txBody>
          <a:bodyPr wrap="none">
            <a:spAutoFit/>
          </a:bodyPr>
          <a:lstStyle/>
          <a:p>
            <a:r>
              <a:rPr lang="en-IE" sz="2800" dirty="0"/>
              <a:t>y = </a:t>
            </a:r>
            <a:r>
              <a:rPr lang="el-GR" sz="2800" dirty="0"/>
              <a:t>α</a:t>
            </a:r>
            <a:r>
              <a:rPr lang="en-IE" sz="2800" dirty="0"/>
              <a:t> + </a:t>
            </a:r>
            <a:r>
              <a:rPr lang="el-GR" sz="2800" dirty="0"/>
              <a:t>β</a:t>
            </a:r>
            <a:r>
              <a:rPr lang="en-IE" sz="2800" dirty="0" smtClean="0"/>
              <a:t>x … </a:t>
            </a:r>
            <a:endParaRPr lang="en-IE" sz="2800" dirty="0"/>
          </a:p>
        </p:txBody>
      </p:sp>
      <p:cxnSp>
        <p:nvCxnSpPr>
          <p:cNvPr id="10" name="Straight Arrow Connector 9"/>
          <p:cNvCxnSpPr>
            <a:stCxn id="5" idx="1"/>
          </p:cNvCxnSpPr>
          <p:nvPr/>
        </p:nvCxnSpPr>
        <p:spPr>
          <a:xfrm flipH="1" flipV="1">
            <a:off x="4211960" y="2348880"/>
            <a:ext cx="792088" cy="264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63864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Anatomy of a </a:t>
            </a:r>
            <a:br>
              <a:rPr lang="en-US" dirty="0" smtClean="0"/>
            </a:br>
            <a:r>
              <a:rPr lang="en-US" dirty="0" smtClean="0"/>
              <a:t>Generalized Linear Model</a:t>
            </a:r>
            <a:endParaRPr lang="en-US" dirty="0"/>
          </a:p>
        </p:txBody>
      </p:sp>
      <p:sp>
        <p:nvSpPr>
          <p:cNvPr id="3" name="Content Placeholder 2"/>
          <p:cNvSpPr>
            <a:spLocks noGrp="1"/>
          </p:cNvSpPr>
          <p:nvPr>
            <p:ph idx="1"/>
          </p:nvPr>
        </p:nvSpPr>
        <p:spPr>
          <a:xfrm>
            <a:off x="441875" y="2060848"/>
            <a:ext cx="8229600" cy="2188840"/>
          </a:xfrm>
        </p:spPr>
        <p:txBody>
          <a:bodyPr/>
          <a:lstStyle/>
          <a:p>
            <a:pPr marL="514350" indent="-514350">
              <a:buFont typeface="+mj-lt"/>
              <a:buAutoNum type="arabicPeriod"/>
            </a:pPr>
            <a:r>
              <a:rPr lang="en-US" dirty="0" smtClean="0">
                <a:solidFill>
                  <a:schemeClr val="accent2"/>
                </a:solidFill>
              </a:rPr>
              <a:t>Linear predictors  </a:t>
            </a:r>
          </a:p>
          <a:p>
            <a:pPr marL="514350" indent="-514350">
              <a:buFont typeface="+mj-lt"/>
              <a:buAutoNum type="arabicPeriod"/>
            </a:pPr>
            <a:r>
              <a:rPr lang="en-US" dirty="0" smtClean="0"/>
              <a:t>Error structure </a:t>
            </a:r>
          </a:p>
          <a:p>
            <a:pPr marL="514350" indent="-514350">
              <a:buFont typeface="+mj-lt"/>
              <a:buAutoNum type="arabicPeriod"/>
            </a:pPr>
            <a:r>
              <a:rPr lang="en-US" dirty="0" smtClean="0"/>
              <a:t>Link function</a:t>
            </a:r>
            <a:endParaRPr lang="en-US" dirty="0"/>
          </a:p>
        </p:txBody>
      </p:sp>
      <p:sp>
        <p:nvSpPr>
          <p:cNvPr id="5" name="Rectangle 4"/>
          <p:cNvSpPr/>
          <p:nvPr/>
        </p:nvSpPr>
        <p:spPr>
          <a:xfrm>
            <a:off x="5004048" y="2113692"/>
            <a:ext cx="2334293" cy="523220"/>
          </a:xfrm>
          <a:prstGeom prst="rect">
            <a:avLst/>
          </a:prstGeom>
        </p:spPr>
        <p:txBody>
          <a:bodyPr wrap="none">
            <a:spAutoFit/>
          </a:bodyPr>
          <a:lstStyle/>
          <a:p>
            <a:r>
              <a:rPr lang="en-IE" sz="2800" dirty="0">
                <a:solidFill>
                  <a:schemeClr val="accent2"/>
                </a:solidFill>
              </a:rPr>
              <a:t>y = </a:t>
            </a:r>
            <a:r>
              <a:rPr lang="el-GR" sz="2800" dirty="0">
                <a:solidFill>
                  <a:schemeClr val="accent2"/>
                </a:solidFill>
              </a:rPr>
              <a:t>α</a:t>
            </a:r>
            <a:r>
              <a:rPr lang="en-IE" sz="2800" dirty="0">
                <a:solidFill>
                  <a:schemeClr val="accent2"/>
                </a:solidFill>
              </a:rPr>
              <a:t> + </a:t>
            </a:r>
            <a:r>
              <a:rPr lang="el-GR" sz="2800" dirty="0">
                <a:solidFill>
                  <a:schemeClr val="accent2"/>
                </a:solidFill>
              </a:rPr>
              <a:t>β</a:t>
            </a:r>
            <a:r>
              <a:rPr lang="en-IE" sz="2800" dirty="0" smtClean="0">
                <a:solidFill>
                  <a:schemeClr val="accent2"/>
                </a:solidFill>
              </a:rPr>
              <a:t>x … </a:t>
            </a:r>
            <a:endParaRPr lang="en-IE" sz="2800" dirty="0">
              <a:solidFill>
                <a:schemeClr val="accent2"/>
              </a:solidFill>
            </a:endParaRPr>
          </a:p>
        </p:txBody>
      </p:sp>
      <p:cxnSp>
        <p:nvCxnSpPr>
          <p:cNvPr id="10" name="Straight Arrow Connector 9"/>
          <p:cNvCxnSpPr>
            <a:stCxn id="5" idx="1"/>
          </p:cNvCxnSpPr>
          <p:nvPr/>
        </p:nvCxnSpPr>
        <p:spPr>
          <a:xfrm flipH="1" flipV="1">
            <a:off x="4211960" y="2348880"/>
            <a:ext cx="792088" cy="2642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22093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Anatomy of a </a:t>
            </a:r>
            <a:br>
              <a:rPr lang="en-US" dirty="0" smtClean="0"/>
            </a:br>
            <a:r>
              <a:rPr lang="en-US" dirty="0" smtClean="0"/>
              <a:t>Generalized Linear Model</a:t>
            </a:r>
            <a:endParaRPr lang="en-US" dirty="0"/>
          </a:p>
        </p:txBody>
      </p:sp>
      <p:sp>
        <p:nvSpPr>
          <p:cNvPr id="3" name="Content Placeholder 2"/>
          <p:cNvSpPr>
            <a:spLocks noGrp="1"/>
          </p:cNvSpPr>
          <p:nvPr>
            <p:ph idx="1"/>
          </p:nvPr>
        </p:nvSpPr>
        <p:spPr>
          <a:xfrm>
            <a:off x="441875" y="2060848"/>
            <a:ext cx="8229600" cy="2188840"/>
          </a:xfrm>
        </p:spPr>
        <p:txBody>
          <a:bodyPr/>
          <a:lstStyle/>
          <a:p>
            <a:pPr marL="514350" indent="-514350">
              <a:buFont typeface="+mj-lt"/>
              <a:buAutoNum type="arabicPeriod"/>
            </a:pPr>
            <a:r>
              <a:rPr lang="en-US" dirty="0" smtClean="0"/>
              <a:t>Linear predictors  </a:t>
            </a:r>
          </a:p>
          <a:p>
            <a:pPr marL="514350" indent="-514350">
              <a:buFont typeface="+mj-lt"/>
              <a:buAutoNum type="arabicPeriod"/>
            </a:pPr>
            <a:r>
              <a:rPr lang="en-US" dirty="0" smtClean="0">
                <a:solidFill>
                  <a:schemeClr val="accent2"/>
                </a:solidFill>
              </a:rPr>
              <a:t>Error structure </a:t>
            </a:r>
          </a:p>
          <a:p>
            <a:pPr marL="514350" indent="-514350">
              <a:buFont typeface="+mj-lt"/>
              <a:buAutoNum type="arabicPeriod"/>
            </a:pPr>
            <a:r>
              <a:rPr lang="en-US" dirty="0" smtClean="0"/>
              <a:t>Link function</a:t>
            </a:r>
            <a:endParaRPr lang="en-US" dirty="0"/>
          </a:p>
        </p:txBody>
      </p:sp>
      <p:pic>
        <p:nvPicPr>
          <p:cNvPr id="4" name="Picture 3" descr="ch 6 fig 2.jpeg"/>
          <p:cNvPicPr>
            <a:picLocks noChangeAspect="1"/>
          </p:cNvPicPr>
          <p:nvPr/>
        </p:nvPicPr>
        <p:blipFill rotWithShape="1">
          <a:blip r:embed="rId2">
            <a:extLst>
              <a:ext uri="{28A0092B-C50C-407E-A947-70E740481C1C}">
                <a14:useLocalDpi xmlns:a14="http://schemas.microsoft.com/office/drawing/2010/main" val="0"/>
              </a:ext>
            </a:extLst>
          </a:blip>
          <a:srcRect t="54609"/>
          <a:stretch/>
        </p:blipFill>
        <p:spPr>
          <a:xfrm>
            <a:off x="1460331" y="4047067"/>
            <a:ext cx="6192688" cy="2810933"/>
          </a:xfrm>
          <a:prstGeom prst="rect">
            <a:avLst/>
          </a:prstGeom>
        </p:spPr>
      </p:pic>
      <p:sp>
        <p:nvSpPr>
          <p:cNvPr id="5" name="Rectangle 4"/>
          <p:cNvSpPr/>
          <p:nvPr/>
        </p:nvSpPr>
        <p:spPr>
          <a:xfrm>
            <a:off x="5004048" y="2113692"/>
            <a:ext cx="2334293" cy="523220"/>
          </a:xfrm>
          <a:prstGeom prst="rect">
            <a:avLst/>
          </a:prstGeom>
        </p:spPr>
        <p:txBody>
          <a:bodyPr wrap="none">
            <a:spAutoFit/>
          </a:bodyPr>
          <a:lstStyle/>
          <a:p>
            <a:r>
              <a:rPr lang="en-IE" sz="2800" dirty="0"/>
              <a:t>y = </a:t>
            </a:r>
            <a:r>
              <a:rPr lang="el-GR" sz="2800" dirty="0"/>
              <a:t>α</a:t>
            </a:r>
            <a:r>
              <a:rPr lang="en-IE" sz="2800" dirty="0"/>
              <a:t> + </a:t>
            </a:r>
            <a:r>
              <a:rPr lang="el-GR" sz="2800" dirty="0"/>
              <a:t>β</a:t>
            </a:r>
            <a:r>
              <a:rPr lang="en-IE" sz="2800" dirty="0" smtClean="0"/>
              <a:t>x … </a:t>
            </a:r>
            <a:endParaRPr lang="en-IE" sz="2800" dirty="0"/>
          </a:p>
        </p:txBody>
      </p:sp>
      <p:cxnSp>
        <p:nvCxnSpPr>
          <p:cNvPr id="10" name="Straight Arrow Connector 9"/>
          <p:cNvCxnSpPr>
            <a:stCxn id="5" idx="1"/>
          </p:cNvCxnSpPr>
          <p:nvPr/>
        </p:nvCxnSpPr>
        <p:spPr>
          <a:xfrm flipH="1" flipV="1">
            <a:off x="4211960" y="2348880"/>
            <a:ext cx="792088" cy="264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H="1" flipV="1">
            <a:off x="3791118" y="3046854"/>
            <a:ext cx="2376264" cy="110872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3707904" y="3155268"/>
            <a:ext cx="848771" cy="173763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42063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Anatomy of a </a:t>
            </a:r>
            <a:br>
              <a:rPr lang="en-US" dirty="0" smtClean="0"/>
            </a:br>
            <a:r>
              <a:rPr lang="en-US" dirty="0" smtClean="0"/>
              <a:t>Generalized Linear Model</a:t>
            </a:r>
            <a:endParaRPr lang="en-US" dirty="0"/>
          </a:p>
        </p:txBody>
      </p:sp>
      <p:sp>
        <p:nvSpPr>
          <p:cNvPr id="3" name="Content Placeholder 2"/>
          <p:cNvSpPr>
            <a:spLocks noGrp="1"/>
          </p:cNvSpPr>
          <p:nvPr>
            <p:ph idx="1"/>
          </p:nvPr>
        </p:nvSpPr>
        <p:spPr>
          <a:xfrm>
            <a:off x="441875" y="2060848"/>
            <a:ext cx="8229600" cy="2188840"/>
          </a:xfrm>
          <a:ln>
            <a:noFill/>
          </a:ln>
        </p:spPr>
        <p:txBody>
          <a:bodyPr/>
          <a:lstStyle/>
          <a:p>
            <a:pPr marL="514350" indent="-514350">
              <a:buFont typeface="+mj-lt"/>
              <a:buAutoNum type="arabicPeriod"/>
            </a:pPr>
            <a:r>
              <a:rPr lang="en-US" dirty="0" smtClean="0"/>
              <a:t>Linear predictors  </a:t>
            </a:r>
          </a:p>
          <a:p>
            <a:pPr marL="514350" indent="-514350">
              <a:buFont typeface="+mj-lt"/>
              <a:buAutoNum type="arabicPeriod"/>
            </a:pPr>
            <a:r>
              <a:rPr lang="en-US" dirty="0" smtClean="0"/>
              <a:t>Error structure </a:t>
            </a:r>
          </a:p>
          <a:p>
            <a:pPr marL="514350" indent="-514350">
              <a:buFont typeface="+mj-lt"/>
              <a:buAutoNum type="arabicPeriod"/>
            </a:pPr>
            <a:r>
              <a:rPr lang="en-US" dirty="0" smtClean="0">
                <a:solidFill>
                  <a:schemeClr val="accent2"/>
                </a:solidFill>
              </a:rPr>
              <a:t>Link function    </a:t>
            </a:r>
            <a:endParaRPr lang="en-US" dirty="0">
              <a:solidFill>
                <a:schemeClr val="accent2"/>
              </a:solidFill>
            </a:endParaRPr>
          </a:p>
        </p:txBody>
      </p:sp>
      <p:sp>
        <p:nvSpPr>
          <p:cNvPr id="5" name="Rectangle 4"/>
          <p:cNvSpPr/>
          <p:nvPr/>
        </p:nvSpPr>
        <p:spPr>
          <a:xfrm>
            <a:off x="5004048" y="2113692"/>
            <a:ext cx="2334293" cy="523220"/>
          </a:xfrm>
          <a:prstGeom prst="rect">
            <a:avLst/>
          </a:prstGeom>
        </p:spPr>
        <p:txBody>
          <a:bodyPr wrap="none">
            <a:spAutoFit/>
          </a:bodyPr>
          <a:lstStyle/>
          <a:p>
            <a:r>
              <a:rPr lang="en-IE" sz="2800" dirty="0"/>
              <a:t>y = </a:t>
            </a:r>
            <a:r>
              <a:rPr lang="el-GR" sz="2800" dirty="0"/>
              <a:t>α</a:t>
            </a:r>
            <a:r>
              <a:rPr lang="en-IE" sz="2800" dirty="0"/>
              <a:t> + </a:t>
            </a:r>
            <a:r>
              <a:rPr lang="el-GR" sz="2800" dirty="0"/>
              <a:t>β</a:t>
            </a:r>
            <a:r>
              <a:rPr lang="en-IE" sz="2800" dirty="0" smtClean="0"/>
              <a:t>x … </a:t>
            </a:r>
            <a:endParaRPr lang="en-IE" sz="2800" dirty="0"/>
          </a:p>
        </p:txBody>
      </p:sp>
      <p:cxnSp>
        <p:nvCxnSpPr>
          <p:cNvPr id="10" name="Straight Arrow Connector 9"/>
          <p:cNvCxnSpPr>
            <a:stCxn id="5" idx="1"/>
          </p:cNvCxnSpPr>
          <p:nvPr/>
        </p:nvCxnSpPr>
        <p:spPr>
          <a:xfrm flipH="1" flipV="1">
            <a:off x="4211960" y="2348880"/>
            <a:ext cx="792088" cy="264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4" name="TextBox 3"/>
              <p:cNvSpPr txBox="1"/>
              <p:nvPr/>
            </p:nvSpPr>
            <p:spPr>
              <a:xfrm>
                <a:off x="457200" y="4033227"/>
                <a:ext cx="8563971" cy="2246769"/>
              </a:xfrm>
              <a:prstGeom prst="rect">
                <a:avLst/>
              </a:prstGeom>
              <a:noFill/>
              <a:ln>
                <a:solidFill>
                  <a:schemeClr val="tx1"/>
                </a:solidFill>
              </a:ln>
            </p:spPr>
            <p:txBody>
              <a:bodyPr wrap="square" rtlCol="0">
                <a:spAutoFit/>
              </a:bodyPr>
              <a:lstStyle/>
              <a:p>
                <a:pPr algn="ctr"/>
                <a:r>
                  <a:rPr lang="en-US" sz="2000" dirty="0" smtClean="0">
                    <a:ln>
                      <a:noFill/>
                    </a:ln>
                  </a:rPr>
                  <a:t>Link function relates mean value of </a:t>
                </a:r>
                <a:r>
                  <a:rPr lang="en-US" sz="2000" i="1" dirty="0">
                    <a:ln>
                      <a:noFill/>
                    </a:ln>
                  </a:rPr>
                  <a:t>y</a:t>
                </a:r>
                <a:r>
                  <a:rPr lang="en-US" sz="2000" dirty="0">
                    <a:ln>
                      <a:noFill/>
                    </a:ln>
                  </a:rPr>
                  <a:t> to its linear </a:t>
                </a:r>
                <a:r>
                  <a:rPr lang="en-US" sz="2000" dirty="0" smtClean="0">
                    <a:ln>
                      <a:noFill/>
                    </a:ln>
                  </a:rPr>
                  <a:t>predictor</a:t>
                </a:r>
              </a:p>
              <a:p>
                <a:pPr algn="ctr"/>
                <a:endParaRPr lang="en-US" sz="2000" dirty="0"/>
              </a:p>
              <a:p>
                <a:pPr algn="ctr"/>
                <a:r>
                  <a:rPr lang="en-US" sz="2000" dirty="0" smtClean="0">
                    <a:ln>
                      <a:noFill/>
                    </a:ln>
                  </a:rPr>
                  <a:t>Hence, we no longer </a:t>
                </a:r>
                <a:r>
                  <a:rPr lang="en-US" sz="2000" dirty="0" smtClean="0"/>
                  <a:t>predict the response variable directly but instead predict some function of the response g(y)</a:t>
                </a:r>
              </a:p>
              <a:p>
                <a:pPr algn="ctr"/>
                <a:endParaRPr lang="en-US" sz="2000" dirty="0" smtClean="0">
                  <a:ln>
                    <a:noFill/>
                  </a:ln>
                  <a:solidFill>
                    <a:schemeClr val="tx1"/>
                  </a:solidFill>
                </a:endParaRPr>
              </a:p>
              <a:p>
                <a:pPr algn="ctr"/>
                <a:r>
                  <a:rPr lang="en-US" sz="2000" dirty="0" smtClean="0">
                    <a:solidFill>
                      <a:schemeClr val="tx1"/>
                    </a:solidFill>
                  </a:rPr>
                  <a:t>For example, the </a:t>
                </a:r>
                <a:r>
                  <a:rPr lang="en-US" sz="2000" dirty="0" smtClean="0">
                    <a:solidFill>
                      <a:schemeClr val="tx1"/>
                    </a:solidFill>
                  </a:rPr>
                  <a:t>most commonly used link function for count data is log </a:t>
                </a:r>
              </a:p>
              <a:p>
                <a:pPr algn="ctr"/>
                <a:r>
                  <a:rPr lang="en-IE" sz="2000" b="0" dirty="0" smtClean="0">
                    <a:solidFill>
                      <a:schemeClr val="tx1"/>
                    </a:solidFill>
                  </a:rPr>
                  <a:t>e.g. </a:t>
                </a:r>
                <a14:m>
                  <m:oMath xmlns:m="http://schemas.openxmlformats.org/officeDocument/2006/math">
                    <m:r>
                      <a:rPr lang="en-IE" sz="2000" b="0" i="1" smtClean="0">
                        <a:solidFill>
                          <a:schemeClr val="tx1"/>
                        </a:solidFill>
                        <a:latin typeface="Cambria Math" panose="02040503050406030204" pitchFamily="18" charset="0"/>
                      </a:rPr>
                      <m:t>𝑙𝑜𝑔</m:t>
                    </m:r>
                    <m:d>
                      <m:dPr>
                        <m:ctrlPr>
                          <a:rPr lang="en-IE" sz="2000" i="1">
                            <a:solidFill>
                              <a:schemeClr val="tx1"/>
                            </a:solidFill>
                            <a:latin typeface="Cambria Math" panose="02040503050406030204" pitchFamily="18" charset="0"/>
                          </a:rPr>
                        </m:ctrlPr>
                      </m:dPr>
                      <m:e>
                        <m:r>
                          <a:rPr lang="en-IE" sz="2000" i="1">
                            <a:solidFill>
                              <a:schemeClr val="tx1"/>
                            </a:solidFill>
                            <a:latin typeface="Cambria Math" panose="02040503050406030204" pitchFamily="18" charset="0"/>
                          </a:rPr>
                          <m:t>𝑦</m:t>
                        </m:r>
                      </m:e>
                    </m:d>
                    <m:r>
                      <a:rPr lang="en-IE" sz="2000" i="1">
                        <a:solidFill>
                          <a:schemeClr val="tx1"/>
                        </a:solidFill>
                        <a:latin typeface="Cambria Math" panose="02040503050406030204" pitchFamily="18" charset="0"/>
                      </a:rPr>
                      <m:t>= </m:t>
                    </m:r>
                    <m:r>
                      <a:rPr lang="en-IE" sz="2000" i="1">
                        <a:solidFill>
                          <a:schemeClr val="tx1"/>
                        </a:solidFill>
                        <a:latin typeface="Cambria Math" panose="02040503050406030204" pitchFamily="18" charset="0"/>
                        <a:ea typeface="Cambria Math" panose="02040503050406030204" pitchFamily="18" charset="0"/>
                      </a:rPr>
                      <m:t>𝛼</m:t>
                    </m:r>
                    <m:r>
                      <a:rPr lang="en-IE" sz="2000" i="1">
                        <a:solidFill>
                          <a:schemeClr val="tx1"/>
                        </a:solidFill>
                        <a:latin typeface="Cambria Math" panose="02040503050406030204" pitchFamily="18" charset="0"/>
                        <a:ea typeface="Cambria Math" panose="02040503050406030204" pitchFamily="18" charset="0"/>
                      </a:rPr>
                      <m:t>+ </m:t>
                    </m:r>
                    <m:r>
                      <a:rPr lang="en-IE" sz="2000" i="1">
                        <a:solidFill>
                          <a:schemeClr val="tx1"/>
                        </a:solidFill>
                        <a:latin typeface="Cambria Math" panose="02040503050406030204" pitchFamily="18" charset="0"/>
                        <a:ea typeface="Cambria Math" panose="02040503050406030204" pitchFamily="18" charset="0"/>
                      </a:rPr>
                      <m:t>𝛽</m:t>
                    </m:r>
                    <m:r>
                      <a:rPr lang="en-IE" sz="2000" i="1">
                        <a:solidFill>
                          <a:schemeClr val="tx1"/>
                        </a:solidFill>
                        <a:latin typeface="Cambria Math" panose="02040503050406030204" pitchFamily="18" charset="0"/>
                        <a:ea typeface="Cambria Math" panose="02040503050406030204" pitchFamily="18" charset="0"/>
                      </a:rPr>
                      <m:t>𝑥</m:t>
                    </m:r>
                    <m:r>
                      <a:rPr lang="en-IE" sz="2000" i="1">
                        <a:solidFill>
                          <a:schemeClr val="tx1"/>
                        </a:solidFill>
                        <a:latin typeface="Cambria Math" panose="02040503050406030204" pitchFamily="18" charset="0"/>
                        <a:ea typeface="Cambria Math" panose="02040503050406030204" pitchFamily="18" charset="0"/>
                      </a:rPr>
                      <m:t> …</m:t>
                    </m:r>
                  </m:oMath>
                </a14:m>
                <a:endParaRPr lang="en-IE" sz="2000" dirty="0">
                  <a:ln>
                    <a:noFill/>
                  </a:ln>
                  <a:solidFill>
                    <a:schemeClr val="tx1"/>
                  </a:solidFill>
                </a:endParaRPr>
              </a:p>
            </p:txBody>
          </p:sp>
        </mc:Choice>
        <mc:Fallback>
          <p:sp>
            <p:nvSpPr>
              <p:cNvPr id="4" name="TextBox 3"/>
              <p:cNvSpPr txBox="1">
                <a:spLocks noRot="1" noChangeAspect="1" noMove="1" noResize="1" noEditPoints="1" noAdjustHandles="1" noChangeArrowheads="1" noChangeShapeType="1" noTextEdit="1"/>
              </p:cNvSpPr>
              <p:nvPr/>
            </p:nvSpPr>
            <p:spPr>
              <a:xfrm>
                <a:off x="457200" y="4033227"/>
                <a:ext cx="8563971" cy="2246769"/>
              </a:xfrm>
              <a:prstGeom prst="rect">
                <a:avLst/>
              </a:prstGeom>
              <a:blipFill rotWithShape="0">
                <a:blip r:embed="rId2"/>
                <a:stretch>
                  <a:fillRect t="-1081" b="-4054"/>
                </a:stretch>
              </a:blipFill>
              <a:ln>
                <a:solidFill>
                  <a:schemeClr val="tx1"/>
                </a:solidFill>
              </a:ln>
            </p:spPr>
            <p:txBody>
              <a:bodyPr/>
              <a:lstStyle/>
              <a:p>
                <a:r>
                  <a:rPr lang="en-IE">
                    <a:noFill/>
                  </a:rPr>
                  <a:t> </a:t>
                </a:r>
              </a:p>
            </p:txBody>
          </p:sp>
        </mc:Fallback>
      </mc:AlternateContent>
      <mc:AlternateContent xmlns:mc="http://schemas.openxmlformats.org/markup-compatibility/2006" xmlns:a14="http://schemas.microsoft.com/office/drawing/2010/main">
        <mc:Choice Requires="a14">
          <p:sp>
            <p:nvSpPr>
              <p:cNvPr id="6" name="Rectangle 5"/>
              <p:cNvSpPr/>
              <p:nvPr/>
            </p:nvSpPr>
            <p:spPr>
              <a:xfrm>
                <a:off x="3419872" y="2934960"/>
                <a:ext cx="4572000" cy="800219"/>
              </a:xfrm>
              <a:prstGeom prst="rect">
                <a:avLst/>
              </a:prstGeom>
            </p:spPr>
            <p:txBody>
              <a:bodyPr>
                <a:spAutoFit/>
              </a:bodyPr>
              <a:lstStyle/>
              <a:p>
                <a:pPr algn="ctr"/>
                <a:endParaRPr lang="en-US" i="1" dirty="0">
                  <a:solidFill>
                    <a:schemeClr val="accent2"/>
                  </a:solidFill>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lang="en-IE" sz="2800" i="1">
                          <a:solidFill>
                            <a:schemeClr val="accent2"/>
                          </a:solidFill>
                          <a:latin typeface="Cambria Math" panose="02040503050406030204" pitchFamily="18" charset="0"/>
                        </a:rPr>
                        <m:t>𝑔</m:t>
                      </m:r>
                      <m:d>
                        <m:dPr>
                          <m:ctrlPr>
                            <a:rPr lang="en-IE" sz="2800" i="1">
                              <a:solidFill>
                                <a:schemeClr val="accent2"/>
                              </a:solidFill>
                              <a:latin typeface="Cambria Math" panose="02040503050406030204" pitchFamily="18" charset="0"/>
                            </a:rPr>
                          </m:ctrlPr>
                        </m:dPr>
                        <m:e>
                          <m:r>
                            <a:rPr lang="en-IE" sz="2800" i="1">
                              <a:solidFill>
                                <a:schemeClr val="accent2"/>
                              </a:solidFill>
                              <a:latin typeface="Cambria Math" panose="02040503050406030204" pitchFamily="18" charset="0"/>
                            </a:rPr>
                            <m:t>𝑦</m:t>
                          </m:r>
                        </m:e>
                      </m:d>
                      <m:r>
                        <a:rPr lang="en-IE" sz="2800" i="1">
                          <a:solidFill>
                            <a:schemeClr val="accent2"/>
                          </a:solidFill>
                          <a:latin typeface="Cambria Math" panose="02040503050406030204" pitchFamily="18" charset="0"/>
                        </a:rPr>
                        <m:t>= </m:t>
                      </m:r>
                      <m:r>
                        <a:rPr lang="en-IE" sz="2800" i="1">
                          <a:solidFill>
                            <a:schemeClr val="accent2"/>
                          </a:solidFill>
                          <a:latin typeface="Cambria Math" panose="02040503050406030204" pitchFamily="18" charset="0"/>
                          <a:ea typeface="Cambria Math" panose="02040503050406030204" pitchFamily="18" charset="0"/>
                        </a:rPr>
                        <m:t>𝛼</m:t>
                      </m:r>
                      <m:r>
                        <a:rPr lang="en-IE" sz="2800" i="1">
                          <a:solidFill>
                            <a:schemeClr val="accent2"/>
                          </a:solidFill>
                          <a:latin typeface="Cambria Math" panose="02040503050406030204" pitchFamily="18" charset="0"/>
                          <a:ea typeface="Cambria Math" panose="02040503050406030204" pitchFamily="18" charset="0"/>
                        </a:rPr>
                        <m:t>+ </m:t>
                      </m:r>
                      <m:r>
                        <a:rPr lang="en-IE" sz="2800" i="1">
                          <a:solidFill>
                            <a:schemeClr val="accent2"/>
                          </a:solidFill>
                          <a:latin typeface="Cambria Math" panose="02040503050406030204" pitchFamily="18" charset="0"/>
                          <a:ea typeface="Cambria Math" panose="02040503050406030204" pitchFamily="18" charset="0"/>
                        </a:rPr>
                        <m:t>𝛽</m:t>
                      </m:r>
                      <m:r>
                        <a:rPr lang="en-IE" sz="2800" i="1">
                          <a:solidFill>
                            <a:schemeClr val="accent2"/>
                          </a:solidFill>
                          <a:latin typeface="Cambria Math" panose="02040503050406030204" pitchFamily="18" charset="0"/>
                          <a:ea typeface="Cambria Math" panose="02040503050406030204" pitchFamily="18" charset="0"/>
                        </a:rPr>
                        <m:t>𝑥</m:t>
                      </m:r>
                      <m:r>
                        <a:rPr lang="en-IE" sz="2800" i="1">
                          <a:solidFill>
                            <a:schemeClr val="accent2"/>
                          </a:solidFill>
                          <a:latin typeface="Cambria Math" panose="02040503050406030204" pitchFamily="18" charset="0"/>
                          <a:ea typeface="Cambria Math" panose="02040503050406030204" pitchFamily="18" charset="0"/>
                        </a:rPr>
                        <m:t> ..</m:t>
                      </m:r>
                    </m:oMath>
                  </m:oMathPara>
                </a14:m>
                <a:endParaRPr lang="en-US" sz="2800" dirty="0">
                  <a:solidFill>
                    <a:schemeClr val="accent2"/>
                  </a:solidFill>
                </a:endParaRPr>
              </a:p>
            </p:txBody>
          </p:sp>
        </mc:Choice>
        <mc:Fallback xmlns="">
          <p:sp>
            <p:nvSpPr>
              <p:cNvPr id="6" name="Rectangle 5"/>
              <p:cNvSpPr>
                <a:spLocks noRot="1" noChangeAspect="1" noMove="1" noResize="1" noEditPoints="1" noAdjustHandles="1" noChangeArrowheads="1" noChangeShapeType="1" noTextEdit="1"/>
              </p:cNvSpPr>
              <p:nvPr/>
            </p:nvSpPr>
            <p:spPr>
              <a:xfrm>
                <a:off x="3419872" y="2934960"/>
                <a:ext cx="4572000" cy="800219"/>
              </a:xfrm>
              <a:prstGeom prst="rect">
                <a:avLst/>
              </a:prstGeom>
              <a:blipFill rotWithShape="0">
                <a:blip r:embed="rId3"/>
                <a:stretch>
                  <a:fillRect/>
                </a:stretch>
              </a:blipFill>
            </p:spPr>
            <p:txBody>
              <a:bodyPr/>
              <a:lstStyle/>
              <a:p>
                <a:r>
                  <a:rPr lang="en-IE">
                    <a:noFill/>
                  </a:rPr>
                  <a:t> </a:t>
                </a:r>
              </a:p>
            </p:txBody>
          </p:sp>
        </mc:Fallback>
      </mc:AlternateContent>
      <p:cxnSp>
        <p:nvCxnSpPr>
          <p:cNvPr id="11" name="Straight Arrow Connector 10"/>
          <p:cNvCxnSpPr/>
          <p:nvPr/>
        </p:nvCxnSpPr>
        <p:spPr>
          <a:xfrm flipH="1">
            <a:off x="3436078" y="3511024"/>
            <a:ext cx="775882" cy="439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4228166" y="3055967"/>
            <a:ext cx="919898" cy="87708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22259626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smtClean="0"/>
              <a:t>Count data</a:t>
            </a:r>
            <a:endParaRPr lang="en-IE"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49053" y="1417638"/>
            <a:ext cx="6445894" cy="4708525"/>
          </a:xfrm>
          <a:prstGeom prst="rect">
            <a:avLst/>
          </a:prstGeom>
        </p:spPr>
      </p:pic>
      <p:sp>
        <p:nvSpPr>
          <p:cNvPr id="5" name="Rectangle 4"/>
          <p:cNvSpPr/>
          <p:nvPr/>
        </p:nvSpPr>
        <p:spPr>
          <a:xfrm>
            <a:off x="1331640" y="6126163"/>
            <a:ext cx="3467616" cy="307777"/>
          </a:xfrm>
          <a:prstGeom prst="rect">
            <a:avLst/>
          </a:prstGeom>
        </p:spPr>
        <p:txBody>
          <a:bodyPr wrap="none">
            <a:spAutoFit/>
          </a:bodyPr>
          <a:lstStyle/>
          <a:p>
            <a:r>
              <a:rPr lang="en-IE" sz="1400" i="1" dirty="0" err="1" smtClean="0"/>
              <a:t>Coleoptera</a:t>
            </a:r>
            <a:r>
              <a:rPr lang="en-IE" sz="1400" i="1" dirty="0" smtClean="0"/>
              <a:t> collection - </a:t>
            </a:r>
            <a:r>
              <a:rPr lang="en-IE" sz="1400" dirty="0" smtClean="0"/>
              <a:t>Image by </a:t>
            </a:r>
            <a:r>
              <a:rPr lang="en-IE" sz="1400" dirty="0" err="1" smtClean="0"/>
              <a:t>Debivort</a:t>
            </a:r>
            <a:endParaRPr lang="en-IE" sz="1400" dirty="0"/>
          </a:p>
        </p:txBody>
      </p:sp>
    </p:spTree>
    <p:extLst>
      <p:ext uri="{BB962C8B-B14F-4D97-AF65-F5344CB8AC3E}">
        <p14:creationId xmlns:p14="http://schemas.microsoft.com/office/powerpoint/2010/main" val="4113858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395288" y="620713"/>
            <a:ext cx="8229600" cy="1143000"/>
          </a:xfrm>
        </p:spPr>
        <p:txBody>
          <a:bodyPr/>
          <a:lstStyle/>
          <a:p>
            <a:r>
              <a:rPr lang="en-AU" sz="4000" b="1" dirty="0" smtClean="0"/>
              <a:t>Generalized </a:t>
            </a:r>
            <a:r>
              <a:rPr lang="en-AU" sz="4000" dirty="0" smtClean="0"/>
              <a:t>Linear Models in R</a:t>
            </a:r>
            <a:endParaRPr lang="en-AU" sz="4000" dirty="0"/>
          </a:p>
        </p:txBody>
      </p:sp>
      <p:sp>
        <p:nvSpPr>
          <p:cNvPr id="5123" name="Rectangle 3"/>
          <p:cNvSpPr>
            <a:spLocks noGrp="1" noChangeArrowheads="1"/>
          </p:cNvSpPr>
          <p:nvPr>
            <p:ph type="body" idx="1"/>
          </p:nvPr>
        </p:nvSpPr>
        <p:spPr>
          <a:xfrm>
            <a:off x="539552" y="1933298"/>
            <a:ext cx="8229600" cy="2870200"/>
          </a:xfrm>
        </p:spPr>
        <p:txBody>
          <a:bodyPr/>
          <a:lstStyle/>
          <a:p>
            <a:pPr algn="ctr">
              <a:buFontTx/>
              <a:buNone/>
            </a:pPr>
            <a:r>
              <a:rPr lang="en-AU" dirty="0" smtClean="0"/>
              <a:t>Distributions for count data</a:t>
            </a:r>
            <a:endParaRPr lang="en-AU" dirty="0"/>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239" t="13263" r="2402" b="13380"/>
          <a:stretch/>
        </p:blipFill>
        <p:spPr>
          <a:xfrm>
            <a:off x="137919" y="2924944"/>
            <a:ext cx="4866129" cy="2997817"/>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t="11997" r="-333" b="10091"/>
          <a:stretch/>
        </p:blipFill>
        <p:spPr>
          <a:xfrm>
            <a:off x="4818439" y="3068960"/>
            <a:ext cx="4434081" cy="2801969"/>
          </a:xfrm>
          <a:prstGeom prst="rect">
            <a:avLst/>
          </a:prstGeom>
        </p:spPr>
      </p:pic>
      <p:sp>
        <p:nvSpPr>
          <p:cNvPr id="2" name="TextBox 1"/>
          <p:cNvSpPr txBox="1"/>
          <p:nvPr/>
        </p:nvSpPr>
        <p:spPr>
          <a:xfrm>
            <a:off x="1594698" y="5974014"/>
            <a:ext cx="2185214" cy="369332"/>
          </a:xfrm>
          <a:prstGeom prst="rect">
            <a:avLst/>
          </a:prstGeom>
          <a:noFill/>
        </p:spPr>
        <p:txBody>
          <a:bodyPr wrap="none" rtlCol="0">
            <a:spAutoFit/>
          </a:bodyPr>
          <a:lstStyle/>
          <a:p>
            <a:r>
              <a:rPr lang="en-IE" dirty="0" smtClean="0"/>
              <a:t>Poisson distribution</a:t>
            </a:r>
            <a:endParaRPr lang="en-IE" dirty="0"/>
          </a:p>
        </p:txBody>
      </p:sp>
      <p:sp>
        <p:nvSpPr>
          <p:cNvPr id="10" name="TextBox 9"/>
          <p:cNvSpPr txBox="1"/>
          <p:nvPr/>
        </p:nvSpPr>
        <p:spPr>
          <a:xfrm>
            <a:off x="5478145" y="5922761"/>
            <a:ext cx="3198311" cy="369332"/>
          </a:xfrm>
          <a:prstGeom prst="rect">
            <a:avLst/>
          </a:prstGeom>
          <a:noFill/>
        </p:spPr>
        <p:txBody>
          <a:bodyPr wrap="none" rtlCol="0">
            <a:spAutoFit/>
          </a:bodyPr>
          <a:lstStyle/>
          <a:p>
            <a:r>
              <a:rPr lang="en-IE" dirty="0" smtClean="0"/>
              <a:t>Negative binomial distribution</a:t>
            </a:r>
            <a:endParaRPr lang="en-IE" dirty="0"/>
          </a:p>
        </p:txBody>
      </p:sp>
    </p:spTree>
    <p:extLst>
      <p:ext uri="{BB962C8B-B14F-4D97-AF65-F5344CB8AC3E}">
        <p14:creationId xmlns:p14="http://schemas.microsoft.com/office/powerpoint/2010/main" val="7893949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13501" r="-935" b="10092"/>
          <a:stretch/>
        </p:blipFill>
        <p:spPr>
          <a:xfrm>
            <a:off x="1677367" y="2283400"/>
            <a:ext cx="6067652" cy="3737888"/>
          </a:xfrm>
          <a:prstGeom prst="rect">
            <a:avLst/>
          </a:prstGeom>
        </p:spPr>
      </p:pic>
      <p:sp>
        <p:nvSpPr>
          <p:cNvPr id="4" name="Content Placeholder 2"/>
          <p:cNvSpPr txBox="1">
            <a:spLocks/>
          </p:cNvSpPr>
          <p:nvPr/>
        </p:nvSpPr>
        <p:spPr>
          <a:xfrm>
            <a:off x="4067944" y="2648664"/>
            <a:ext cx="6156176" cy="1503680"/>
          </a:xfrm>
          <a:prstGeom prst="rect">
            <a:avLst/>
          </a:prstGeom>
        </p:spPr>
        <p:txBody>
          <a:bodyPr vert="horz">
            <a:normAutofit/>
          </a:bodyPr>
          <a:lst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a:lstStyle>
          <a:p>
            <a:pPr>
              <a:buFont typeface="Arial" panose="020B0604020202020204" pitchFamily="34" charset="0"/>
              <a:buChar char="•"/>
            </a:pPr>
            <a:r>
              <a:rPr lang="en-GB" sz="2800" dirty="0" smtClean="0"/>
              <a:t>Bounded </a:t>
            </a:r>
            <a:r>
              <a:rPr lang="en-GB" sz="2800" dirty="0"/>
              <a:t>at zero</a:t>
            </a:r>
          </a:p>
          <a:p>
            <a:pPr>
              <a:buFont typeface="Arial" panose="020B0604020202020204" pitchFamily="34" charset="0"/>
              <a:buChar char="•"/>
            </a:pPr>
            <a:r>
              <a:rPr lang="en-GB" sz="2800" dirty="0" smtClean="0"/>
              <a:t>Whole </a:t>
            </a:r>
            <a:r>
              <a:rPr lang="en-GB" sz="2800" dirty="0"/>
              <a:t>numbers only</a:t>
            </a:r>
          </a:p>
          <a:p>
            <a:pPr defTabSz="914400"/>
            <a:endParaRPr lang="en-GB" dirty="0"/>
          </a:p>
        </p:txBody>
      </p:sp>
      <p:sp>
        <p:nvSpPr>
          <p:cNvPr id="5" name="Title 4"/>
          <p:cNvSpPr>
            <a:spLocks noGrp="1"/>
          </p:cNvSpPr>
          <p:nvPr>
            <p:ph type="title"/>
          </p:nvPr>
        </p:nvSpPr>
        <p:spPr/>
        <p:txBody>
          <a:bodyPr/>
          <a:lstStyle/>
          <a:p>
            <a:r>
              <a:rPr lang="en-IE" dirty="0" smtClean="0"/>
              <a:t>Poisson distribution</a:t>
            </a:r>
            <a:endParaRPr lang="en-IE" dirty="0"/>
          </a:p>
        </p:txBody>
      </p:sp>
      <mc:AlternateContent xmlns:mc="http://schemas.openxmlformats.org/markup-compatibility/2006" xmlns:a14="http://schemas.microsoft.com/office/drawing/2010/main">
        <mc:Choice Requires="a14">
          <p:sp>
            <p:nvSpPr>
              <p:cNvPr id="13" name="TextBox 12"/>
              <p:cNvSpPr txBox="1"/>
              <p:nvPr/>
            </p:nvSpPr>
            <p:spPr>
              <a:xfrm>
                <a:off x="2506114" y="1539612"/>
                <a:ext cx="4131772" cy="53142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IE" b="0" i="1" smtClean="0">
                          <a:latin typeface="Cambria Math" panose="02040503050406030204" pitchFamily="18" charset="0"/>
                        </a:rPr>
                        <m:t>𝑃</m:t>
                      </m:r>
                      <m:d>
                        <m:dPr>
                          <m:ctrlPr>
                            <a:rPr lang="en-IE" b="0" i="1" smtClean="0">
                              <a:latin typeface="Cambria Math" panose="02040503050406030204" pitchFamily="18" charset="0"/>
                            </a:rPr>
                          </m:ctrlPr>
                        </m:dPr>
                        <m:e>
                          <m:r>
                            <a:rPr lang="en-IE" b="0" i="1" smtClean="0">
                              <a:latin typeface="Cambria Math" panose="02040503050406030204" pitchFamily="18" charset="0"/>
                            </a:rPr>
                            <m:t>𝑥</m:t>
                          </m:r>
                          <m:r>
                            <a:rPr lang="en-IE" b="0" i="1" smtClean="0">
                              <a:latin typeface="Cambria Math" panose="02040503050406030204" pitchFamily="18" charset="0"/>
                            </a:rPr>
                            <m:t> </m:t>
                          </m:r>
                          <m:r>
                            <a:rPr lang="en-IE" b="0" i="1" smtClean="0">
                              <a:latin typeface="Cambria Math" panose="02040503050406030204" pitchFamily="18" charset="0"/>
                            </a:rPr>
                            <m:t>𝑒𝑣𝑒𝑛𝑡𝑠</m:t>
                          </m:r>
                          <m:r>
                            <a:rPr lang="en-IE" b="0" i="1" smtClean="0">
                              <a:latin typeface="Cambria Math" panose="02040503050406030204" pitchFamily="18" charset="0"/>
                            </a:rPr>
                            <m:t> </m:t>
                          </m:r>
                          <m:r>
                            <a:rPr lang="en-IE" b="0" i="1" smtClean="0">
                              <a:latin typeface="Cambria Math" panose="02040503050406030204" pitchFamily="18" charset="0"/>
                            </a:rPr>
                            <m:t>𝑖𝑛</m:t>
                          </m:r>
                          <m:r>
                            <a:rPr lang="en-IE" b="0" i="1" smtClean="0">
                              <a:latin typeface="Cambria Math" panose="02040503050406030204" pitchFamily="18" charset="0"/>
                            </a:rPr>
                            <m:t> </m:t>
                          </m:r>
                          <m:r>
                            <a:rPr lang="en-IE" b="0" i="1" smtClean="0">
                              <a:latin typeface="Cambria Math" panose="02040503050406030204" pitchFamily="18" charset="0"/>
                            </a:rPr>
                            <m:t>𝑎</m:t>
                          </m:r>
                          <m:r>
                            <a:rPr lang="en-IE" b="0" i="1" smtClean="0">
                              <a:latin typeface="Cambria Math" panose="02040503050406030204" pitchFamily="18" charset="0"/>
                            </a:rPr>
                            <m:t> </m:t>
                          </m:r>
                          <m:r>
                            <a:rPr lang="en-IE" b="0" i="1" smtClean="0">
                              <a:latin typeface="Cambria Math" panose="02040503050406030204" pitchFamily="18" charset="0"/>
                            </a:rPr>
                            <m:t>𝑡𝑖𝑚𝑒</m:t>
                          </m:r>
                          <m:r>
                            <a:rPr lang="en-IE" b="0" i="1" smtClean="0">
                              <a:latin typeface="Cambria Math" panose="02040503050406030204" pitchFamily="18" charset="0"/>
                            </a:rPr>
                            <m:t> </m:t>
                          </m:r>
                          <m:r>
                            <a:rPr lang="en-IE" b="0" i="1" smtClean="0">
                              <a:latin typeface="Cambria Math" panose="02040503050406030204" pitchFamily="18" charset="0"/>
                            </a:rPr>
                            <m:t>𝑖𝑛𝑡𝑒𝑟𝑣𝑎𝑙</m:t>
                          </m:r>
                        </m:e>
                      </m:d>
                      <m:r>
                        <a:rPr lang="en-IE" b="0" i="1" smtClean="0">
                          <a:latin typeface="Cambria Math" panose="02040503050406030204" pitchFamily="18" charset="0"/>
                        </a:rPr>
                        <m:t>= </m:t>
                      </m:r>
                      <m:f>
                        <m:fPr>
                          <m:ctrlPr>
                            <a:rPr lang="en-IE" b="0" i="1" smtClean="0">
                              <a:latin typeface="Cambria Math" panose="02040503050406030204" pitchFamily="18" charset="0"/>
                            </a:rPr>
                          </m:ctrlPr>
                        </m:fPr>
                        <m:num>
                          <m:sSup>
                            <m:sSupPr>
                              <m:ctrlPr>
                                <a:rPr lang="en-IE" b="0" i="1" smtClean="0">
                                  <a:latin typeface="Cambria Math" panose="02040503050406030204" pitchFamily="18" charset="0"/>
                                  <a:ea typeface="Cambria Math" panose="02040503050406030204" pitchFamily="18" charset="0"/>
                                </a:rPr>
                              </m:ctrlPr>
                            </m:sSupPr>
                            <m:e>
                              <m:r>
                                <a:rPr lang="en-IE" b="0" i="1" smtClean="0">
                                  <a:latin typeface="Cambria Math" panose="02040503050406030204" pitchFamily="18" charset="0"/>
                                  <a:ea typeface="Cambria Math" panose="02040503050406030204" pitchFamily="18" charset="0"/>
                                </a:rPr>
                                <m:t>𝑒</m:t>
                              </m:r>
                            </m:e>
                            <m:sup>
                              <m:r>
                                <a:rPr lang="en-IE" b="0" i="1" smtClean="0">
                                  <a:latin typeface="Cambria Math" panose="02040503050406030204" pitchFamily="18" charset="0"/>
                                  <a:ea typeface="Cambria Math" panose="02040503050406030204" pitchFamily="18" charset="0"/>
                                </a:rPr>
                                <m:t>−</m:t>
                              </m:r>
                              <m:r>
                                <a:rPr lang="en-IE" b="0" i="1" smtClean="0">
                                  <a:latin typeface="Cambria Math" panose="02040503050406030204" pitchFamily="18" charset="0"/>
                                  <a:ea typeface="Cambria Math" panose="02040503050406030204" pitchFamily="18" charset="0"/>
                                </a:rPr>
                                <m:t>𝜇</m:t>
                              </m:r>
                            </m:sup>
                          </m:sSup>
                          <m:sSup>
                            <m:sSupPr>
                              <m:ctrlPr>
                                <a:rPr lang="en-IE" b="0" i="1" smtClean="0">
                                  <a:latin typeface="Cambria Math" panose="02040503050406030204" pitchFamily="18" charset="0"/>
                                  <a:ea typeface="Cambria Math" panose="02040503050406030204" pitchFamily="18" charset="0"/>
                                </a:rPr>
                              </m:ctrlPr>
                            </m:sSupPr>
                            <m:e>
                              <m:r>
                                <a:rPr lang="en-IE" b="0" i="1" smtClean="0">
                                  <a:latin typeface="Cambria Math" panose="02040503050406030204" pitchFamily="18" charset="0"/>
                                  <a:ea typeface="Cambria Math" panose="02040503050406030204" pitchFamily="18" charset="0"/>
                                </a:rPr>
                                <m:t>𝜇</m:t>
                              </m:r>
                            </m:e>
                            <m:sup>
                              <m:r>
                                <a:rPr lang="en-IE" b="0" i="1" smtClean="0">
                                  <a:latin typeface="Cambria Math" panose="02040503050406030204" pitchFamily="18" charset="0"/>
                                  <a:ea typeface="Cambria Math" panose="02040503050406030204" pitchFamily="18" charset="0"/>
                                </a:rPr>
                                <m:t>𝑥</m:t>
                              </m:r>
                            </m:sup>
                          </m:sSup>
                        </m:num>
                        <m:den>
                          <m:r>
                            <a:rPr lang="en-IE" b="0" i="1" smtClean="0">
                              <a:latin typeface="Cambria Math" panose="02040503050406030204" pitchFamily="18" charset="0"/>
                            </a:rPr>
                            <m:t>𝑥</m:t>
                          </m:r>
                          <m:r>
                            <a:rPr lang="en-IE" b="0" i="1" smtClean="0">
                              <a:latin typeface="Cambria Math" panose="02040503050406030204" pitchFamily="18" charset="0"/>
                            </a:rPr>
                            <m:t>!</m:t>
                          </m:r>
                        </m:den>
                      </m:f>
                    </m:oMath>
                  </m:oMathPara>
                </a14:m>
                <a:endParaRPr lang="en-IE" dirty="0"/>
              </a:p>
            </p:txBody>
          </p:sp>
        </mc:Choice>
        <mc:Fallback xmlns="">
          <p:sp>
            <p:nvSpPr>
              <p:cNvPr id="13" name="TextBox 12"/>
              <p:cNvSpPr txBox="1">
                <a:spLocks noRot="1" noChangeAspect="1" noMove="1" noResize="1" noEditPoints="1" noAdjustHandles="1" noChangeArrowheads="1" noChangeShapeType="1" noTextEdit="1"/>
              </p:cNvSpPr>
              <p:nvPr/>
            </p:nvSpPr>
            <p:spPr>
              <a:xfrm>
                <a:off x="2506114" y="1539612"/>
                <a:ext cx="4131772" cy="531428"/>
              </a:xfrm>
              <a:prstGeom prst="rect">
                <a:avLst/>
              </a:prstGeom>
              <a:blipFill rotWithShape="0">
                <a:blip r:embed="rId4"/>
                <a:stretch>
                  <a:fillRect/>
                </a:stretch>
              </a:blipFill>
            </p:spPr>
            <p:txBody>
              <a:bodyPr/>
              <a:lstStyle/>
              <a:p>
                <a:r>
                  <a:rPr lang="en-IE">
                    <a:noFill/>
                  </a:rPr>
                  <a:t> </a:t>
                </a:r>
              </a:p>
            </p:txBody>
          </p:sp>
        </mc:Fallback>
      </mc:AlternateContent>
    </p:spTree>
    <p:extLst>
      <p:ext uri="{BB962C8B-B14F-4D97-AF65-F5344CB8AC3E}">
        <p14:creationId xmlns:p14="http://schemas.microsoft.com/office/powerpoint/2010/main" val="1758024638"/>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1911</TotalTime>
  <Words>846</Words>
  <Application>Microsoft Office PowerPoint</Application>
  <PresentationFormat>On-screen Show (4:3)</PresentationFormat>
  <Paragraphs>158</Paragraphs>
  <Slides>27</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Cambria Math</vt:lpstr>
      <vt:lpstr>Wingdings 2</vt:lpstr>
      <vt:lpstr>Default Design</vt:lpstr>
      <vt:lpstr>Generalised Linear Models in R</vt:lpstr>
      <vt:lpstr>Generalized Linear Models in R</vt:lpstr>
      <vt:lpstr>Anatomy of a  Generalized Linear Model</vt:lpstr>
      <vt:lpstr>Anatomy of a  Generalized Linear Model</vt:lpstr>
      <vt:lpstr>Anatomy of a  Generalized Linear Model</vt:lpstr>
      <vt:lpstr>Anatomy of a  Generalized Linear Model</vt:lpstr>
      <vt:lpstr>Count data</vt:lpstr>
      <vt:lpstr>Generalized Linear Models in R</vt:lpstr>
      <vt:lpstr>Poisson distribution</vt:lpstr>
      <vt:lpstr>Running a  Generalized Linear Model in R</vt:lpstr>
      <vt:lpstr>Poisson distribution assumption</vt:lpstr>
      <vt:lpstr>Checking Poisson Mean Variance Assumption</vt:lpstr>
      <vt:lpstr>Checking Poisson Assumption</vt:lpstr>
      <vt:lpstr>Negative binomial distribution</vt:lpstr>
      <vt:lpstr>Running a ‘negative binomial’ Generalized Linear Model in R</vt:lpstr>
      <vt:lpstr>Too many zeros?</vt:lpstr>
      <vt:lpstr>Too many zeros?</vt:lpstr>
      <vt:lpstr>Proportion data and presence/absence</vt:lpstr>
      <vt:lpstr>Proportion data arises from a binomial process</vt:lpstr>
      <vt:lpstr>Proportion data arises from a binomial process</vt:lpstr>
      <vt:lpstr>Proportion data arises from a binomial process</vt:lpstr>
      <vt:lpstr>Running a Generalized Linear Model using Proportion data in R</vt:lpstr>
      <vt:lpstr>Response variables in a Generalized Linear Model with Proportion data in R</vt:lpstr>
      <vt:lpstr>Warning: Percentages are different from proportion data</vt:lpstr>
      <vt:lpstr>Warning: Percentages are different from proportion data</vt:lpstr>
      <vt:lpstr>Great books for glms</vt:lpstr>
      <vt:lpstr>PowerPoint Presentation</vt:lpstr>
    </vt:vector>
  </TitlesOfParts>
  <Company>CSIRO</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General Linear models and Maximum Likelihood</dc:title>
  <dc:creator>Yvonne Buckley</dc:creator>
  <cp:lastModifiedBy>Ruth Kelly</cp:lastModifiedBy>
  <cp:revision>98</cp:revision>
  <dcterms:created xsi:type="dcterms:W3CDTF">2009-04-03T01:27:02Z</dcterms:created>
  <dcterms:modified xsi:type="dcterms:W3CDTF">2019-01-09T22:50:35Z</dcterms:modified>
</cp:coreProperties>
</file>

<file path=docProps/thumbnail.jpeg>
</file>